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02" r:id="rId2"/>
    <p:sldMasterId id="2147483721" r:id="rId3"/>
    <p:sldMasterId id="2147483740" r:id="rId4"/>
    <p:sldMasterId id="2147483752" r:id="rId5"/>
    <p:sldMasterId id="2147483764" r:id="rId6"/>
  </p:sldMasterIdLst>
  <p:notesMasterIdLst>
    <p:notesMasterId r:id="rId25"/>
  </p:notesMasterIdLst>
  <p:handoutMasterIdLst>
    <p:handoutMasterId r:id="rId26"/>
  </p:handoutMasterIdLst>
  <p:sldIdLst>
    <p:sldId id="1480" r:id="rId7"/>
    <p:sldId id="1781" r:id="rId8"/>
    <p:sldId id="1777" r:id="rId9"/>
    <p:sldId id="1782" r:id="rId10"/>
    <p:sldId id="1783" r:id="rId11"/>
    <p:sldId id="1784" r:id="rId12"/>
    <p:sldId id="1785" r:id="rId13"/>
    <p:sldId id="1786" r:id="rId14"/>
    <p:sldId id="1729" r:id="rId15"/>
    <p:sldId id="1741" r:id="rId16"/>
    <p:sldId id="1742" r:id="rId17"/>
    <p:sldId id="1740" r:id="rId18"/>
    <p:sldId id="1780" r:id="rId19"/>
    <p:sldId id="1764" r:id="rId20"/>
    <p:sldId id="1766" r:id="rId21"/>
    <p:sldId id="1765" r:id="rId22"/>
    <p:sldId id="1769" r:id="rId23"/>
    <p:sldId id="1751" r:id="rId24"/>
  </p:sldIdLst>
  <p:sldSz cx="9144000" cy="6858000" type="screen4x3"/>
  <p:notesSz cx="6797675" cy="9926638"/>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426D"/>
    <a:srgbClr val="FF3300"/>
    <a:srgbClr val="00FF00"/>
    <a:srgbClr val="E29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345" autoAdjust="0"/>
    <p:restoredTop sz="94660"/>
  </p:normalViewPr>
  <p:slideViewPr>
    <p:cSldViewPr>
      <p:cViewPr varScale="1">
        <p:scale>
          <a:sx n="120" d="100"/>
          <a:sy n="120" d="100"/>
        </p:scale>
        <p:origin x="78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4978" name="Rectangle 2"/>
          <p:cNvSpPr>
            <a:spLocks noGrp="1" noChangeArrowheads="1"/>
          </p:cNvSpPr>
          <p:nvPr>
            <p:ph type="hdr" sz="quarter"/>
          </p:nvPr>
        </p:nvSpPr>
        <p:spPr bwMode="auto">
          <a:xfrm>
            <a:off x="0" y="2"/>
            <a:ext cx="2946058" cy="49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mn-cs"/>
              </a:defRPr>
            </a:lvl1pPr>
          </a:lstStyle>
          <a:p>
            <a:pPr>
              <a:defRPr/>
            </a:pPr>
            <a:endParaRPr lang="de-DE"/>
          </a:p>
        </p:txBody>
      </p:sp>
      <p:sp>
        <p:nvSpPr>
          <p:cNvPr id="254979" name="Rectangle 3"/>
          <p:cNvSpPr>
            <a:spLocks noGrp="1" noChangeArrowheads="1"/>
          </p:cNvSpPr>
          <p:nvPr>
            <p:ph type="dt" sz="quarter" idx="1"/>
          </p:nvPr>
        </p:nvSpPr>
        <p:spPr bwMode="auto">
          <a:xfrm>
            <a:off x="3850530" y="2"/>
            <a:ext cx="2946058" cy="49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mn-cs"/>
              </a:defRPr>
            </a:lvl1pPr>
          </a:lstStyle>
          <a:p>
            <a:pPr>
              <a:defRPr/>
            </a:pPr>
            <a:endParaRPr lang="de-DE"/>
          </a:p>
        </p:txBody>
      </p:sp>
      <p:sp>
        <p:nvSpPr>
          <p:cNvPr id="254980" name="Rectangle 4"/>
          <p:cNvSpPr>
            <a:spLocks noGrp="1" noChangeArrowheads="1"/>
          </p:cNvSpPr>
          <p:nvPr>
            <p:ph type="ftr" sz="quarter" idx="2"/>
          </p:nvPr>
        </p:nvSpPr>
        <p:spPr bwMode="auto">
          <a:xfrm>
            <a:off x="0" y="9428221"/>
            <a:ext cx="2946058" cy="4961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mn-cs"/>
              </a:defRPr>
            </a:lvl1pPr>
          </a:lstStyle>
          <a:p>
            <a:pPr>
              <a:defRPr/>
            </a:pPr>
            <a:endParaRPr lang="de-DE"/>
          </a:p>
        </p:txBody>
      </p:sp>
      <p:sp>
        <p:nvSpPr>
          <p:cNvPr id="254981" name="Rectangle 5"/>
          <p:cNvSpPr>
            <a:spLocks noGrp="1" noChangeArrowheads="1"/>
          </p:cNvSpPr>
          <p:nvPr>
            <p:ph type="sldNum" sz="quarter" idx="3"/>
          </p:nvPr>
        </p:nvSpPr>
        <p:spPr bwMode="auto">
          <a:xfrm>
            <a:off x="3850530" y="9428221"/>
            <a:ext cx="2946058" cy="4961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mn-cs"/>
              </a:defRPr>
            </a:lvl1pPr>
          </a:lstStyle>
          <a:p>
            <a:pPr>
              <a:defRPr/>
            </a:pPr>
            <a:fld id="{03611754-C794-4447-A771-C13B2AB48B42}" type="slidenum">
              <a:rPr lang="de-DE"/>
              <a:pPr>
                <a:defRPr/>
              </a:pPr>
              <a:t>‹Nr.›</a:t>
            </a:fld>
            <a:endParaRPr lang="de-DE"/>
          </a:p>
        </p:txBody>
      </p:sp>
    </p:spTree>
    <p:extLst>
      <p:ext uri="{BB962C8B-B14F-4D97-AF65-F5344CB8AC3E}">
        <p14:creationId xmlns:p14="http://schemas.microsoft.com/office/powerpoint/2010/main" val="19059690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02" name="Rectangle 2"/>
          <p:cNvSpPr>
            <a:spLocks noGrp="1" noChangeArrowheads="1"/>
          </p:cNvSpPr>
          <p:nvPr>
            <p:ph type="hdr" sz="quarter"/>
          </p:nvPr>
        </p:nvSpPr>
        <p:spPr bwMode="auto">
          <a:xfrm>
            <a:off x="0" y="2"/>
            <a:ext cx="2946058" cy="49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mn-cs"/>
              </a:defRPr>
            </a:lvl1pPr>
          </a:lstStyle>
          <a:p>
            <a:pPr>
              <a:defRPr/>
            </a:pPr>
            <a:endParaRPr lang="de-DE"/>
          </a:p>
        </p:txBody>
      </p:sp>
      <p:sp>
        <p:nvSpPr>
          <p:cNvPr id="204803" name="Rectangle 3"/>
          <p:cNvSpPr>
            <a:spLocks noGrp="1" noChangeArrowheads="1"/>
          </p:cNvSpPr>
          <p:nvPr>
            <p:ph type="dt" idx="1"/>
          </p:nvPr>
        </p:nvSpPr>
        <p:spPr bwMode="auto">
          <a:xfrm>
            <a:off x="3850530" y="2"/>
            <a:ext cx="2946058" cy="49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mn-cs"/>
              </a:defRPr>
            </a:lvl1pPr>
          </a:lstStyle>
          <a:p>
            <a:pPr>
              <a:defRPr/>
            </a:pPr>
            <a:endParaRPr lang="de-DE"/>
          </a:p>
        </p:txBody>
      </p:sp>
      <p:sp>
        <p:nvSpPr>
          <p:cNvPr id="57348"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5" name="Rectangle 5"/>
          <p:cNvSpPr>
            <a:spLocks noGrp="1" noChangeArrowheads="1"/>
          </p:cNvSpPr>
          <p:nvPr>
            <p:ph type="body" sz="quarter" idx="3"/>
          </p:nvPr>
        </p:nvSpPr>
        <p:spPr bwMode="auto">
          <a:xfrm>
            <a:off x="679442" y="4715272"/>
            <a:ext cx="5438792" cy="44672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204806" name="Rectangle 6"/>
          <p:cNvSpPr>
            <a:spLocks noGrp="1" noChangeArrowheads="1"/>
          </p:cNvSpPr>
          <p:nvPr>
            <p:ph type="ftr" sz="quarter" idx="4"/>
          </p:nvPr>
        </p:nvSpPr>
        <p:spPr bwMode="auto">
          <a:xfrm>
            <a:off x="0" y="9428221"/>
            <a:ext cx="2946058" cy="4961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mn-cs"/>
              </a:defRPr>
            </a:lvl1pPr>
          </a:lstStyle>
          <a:p>
            <a:pPr>
              <a:defRPr/>
            </a:pPr>
            <a:endParaRPr lang="de-DE"/>
          </a:p>
        </p:txBody>
      </p:sp>
      <p:sp>
        <p:nvSpPr>
          <p:cNvPr id="204807" name="Rectangle 7"/>
          <p:cNvSpPr>
            <a:spLocks noGrp="1" noChangeArrowheads="1"/>
          </p:cNvSpPr>
          <p:nvPr>
            <p:ph type="sldNum" sz="quarter" idx="5"/>
          </p:nvPr>
        </p:nvSpPr>
        <p:spPr bwMode="auto">
          <a:xfrm>
            <a:off x="3850530" y="9428221"/>
            <a:ext cx="2946058" cy="4961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mn-cs"/>
              </a:defRPr>
            </a:lvl1pPr>
          </a:lstStyle>
          <a:p>
            <a:pPr>
              <a:defRPr/>
            </a:pPr>
            <a:fld id="{23F164E1-6328-4735-AF6A-E8826711D547}" type="slidenum">
              <a:rPr lang="de-DE"/>
              <a:pPr>
                <a:defRPr/>
              </a:pPr>
              <a:t>‹Nr.›</a:t>
            </a:fld>
            <a:endParaRPr lang="de-DE"/>
          </a:p>
        </p:txBody>
      </p:sp>
    </p:spTree>
    <p:extLst>
      <p:ext uri="{BB962C8B-B14F-4D97-AF65-F5344CB8AC3E}">
        <p14:creationId xmlns:p14="http://schemas.microsoft.com/office/powerpoint/2010/main" val="15206920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A40E17D-D192-41AB-8A79-9D8DC95967EF}" type="slidenum">
              <a:rPr lang="de-DE" smtClean="0"/>
              <a:pPr eaLnBrk="1" hangingPunct="1"/>
              <a:t>1</a:t>
            </a:fld>
            <a:endParaRPr lang="de-DE"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19DE98-B12F-42AB-97B2-3DCA69691F8A}" type="slidenum">
              <a:rPr lang="de-DE" altLang="de-DE">
                <a:solidFill>
                  <a:srgbClr val="000000"/>
                </a:solidFill>
              </a:rPr>
              <a:pPr eaLnBrk="1" hangingPunct="1"/>
              <a:t>10</a:t>
            </a:fld>
            <a:endParaRPr lang="de-DE" altLang="de-DE">
              <a:solidFill>
                <a:srgbClr val="000000"/>
              </a:solidFill>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267549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extLst/>
        </p:spPr>
        <p:txBody>
          <a:bodyPr/>
          <a:lstStyle>
            <a:lvl1pPr eaLnBrk="0" hangingPunct="0">
              <a:defRPr>
                <a:solidFill>
                  <a:schemeClr val="tx1"/>
                </a:solidFill>
                <a:latin typeface="Arial" charset="0"/>
              </a:defRPr>
            </a:lvl1pPr>
            <a:lvl2pPr marL="776382" indent="-298609" eaLnBrk="0" hangingPunct="0">
              <a:defRPr>
                <a:solidFill>
                  <a:schemeClr val="tx1"/>
                </a:solidFill>
                <a:latin typeface="Arial" charset="0"/>
              </a:defRPr>
            </a:lvl2pPr>
            <a:lvl3pPr marL="1194434" indent="-238887" eaLnBrk="0" hangingPunct="0">
              <a:defRPr>
                <a:solidFill>
                  <a:schemeClr val="tx1"/>
                </a:solidFill>
                <a:latin typeface="Arial" charset="0"/>
              </a:defRPr>
            </a:lvl3pPr>
            <a:lvl4pPr marL="1672209" indent="-238887" eaLnBrk="0" hangingPunct="0">
              <a:defRPr>
                <a:solidFill>
                  <a:schemeClr val="tx1"/>
                </a:solidFill>
                <a:latin typeface="Arial" charset="0"/>
              </a:defRPr>
            </a:lvl4pPr>
            <a:lvl5pPr marL="2149982" indent="-238887" eaLnBrk="0" hangingPunct="0">
              <a:defRPr>
                <a:solidFill>
                  <a:schemeClr val="tx1"/>
                </a:solidFill>
                <a:latin typeface="Arial" charset="0"/>
              </a:defRPr>
            </a:lvl5pPr>
            <a:lvl6pPr marL="2627756" indent="-238887" eaLnBrk="0" fontAlgn="base" hangingPunct="0">
              <a:spcBef>
                <a:spcPct val="0"/>
              </a:spcBef>
              <a:spcAft>
                <a:spcPct val="0"/>
              </a:spcAft>
              <a:defRPr>
                <a:solidFill>
                  <a:schemeClr val="tx1"/>
                </a:solidFill>
                <a:latin typeface="Arial" charset="0"/>
              </a:defRPr>
            </a:lvl6pPr>
            <a:lvl7pPr marL="3105530" indent="-238887" eaLnBrk="0" fontAlgn="base" hangingPunct="0">
              <a:spcBef>
                <a:spcPct val="0"/>
              </a:spcBef>
              <a:spcAft>
                <a:spcPct val="0"/>
              </a:spcAft>
              <a:defRPr>
                <a:solidFill>
                  <a:schemeClr val="tx1"/>
                </a:solidFill>
                <a:latin typeface="Arial" charset="0"/>
              </a:defRPr>
            </a:lvl7pPr>
            <a:lvl8pPr marL="3583303" indent="-238887" eaLnBrk="0" fontAlgn="base" hangingPunct="0">
              <a:spcBef>
                <a:spcPct val="0"/>
              </a:spcBef>
              <a:spcAft>
                <a:spcPct val="0"/>
              </a:spcAft>
              <a:defRPr>
                <a:solidFill>
                  <a:schemeClr val="tx1"/>
                </a:solidFill>
                <a:latin typeface="Arial" charset="0"/>
              </a:defRPr>
            </a:lvl8pPr>
            <a:lvl9pPr marL="4061077" indent="-238887" eaLnBrk="0" fontAlgn="base" hangingPunct="0">
              <a:spcBef>
                <a:spcPct val="0"/>
              </a:spcBef>
              <a:spcAft>
                <a:spcPct val="0"/>
              </a:spcAft>
              <a:defRPr>
                <a:solidFill>
                  <a:schemeClr val="tx1"/>
                </a:solidFill>
                <a:latin typeface="Arial" charset="0"/>
              </a:defRPr>
            </a:lvl9pPr>
          </a:lstStyle>
          <a:p>
            <a:pPr eaLnBrk="1" hangingPunct="1">
              <a:defRPr/>
            </a:pPr>
            <a:fld id="{C2825A44-E780-4595-BB50-7BCB58124F41}" type="slidenum">
              <a:rPr lang="de-DE" smtClean="0">
                <a:solidFill>
                  <a:prstClr val="black"/>
                </a:solidFill>
              </a:rPr>
              <a:pPr eaLnBrk="1" hangingPunct="1">
                <a:defRPr/>
              </a:pPr>
              <a:t>12</a:t>
            </a:fld>
            <a:endParaRPr lang="de-DE" smtClean="0">
              <a:solidFill>
                <a:prstClr val="black"/>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smtClean="0">
              <a:latin typeface="Arial" charset="0"/>
            </a:endParaRPr>
          </a:p>
        </p:txBody>
      </p:sp>
    </p:spTree>
    <p:extLst>
      <p:ext uri="{BB962C8B-B14F-4D97-AF65-F5344CB8AC3E}">
        <p14:creationId xmlns:p14="http://schemas.microsoft.com/office/powerpoint/2010/main" val="1744856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extLst>
      <p:ext uri="{BB962C8B-B14F-4D97-AF65-F5344CB8AC3E}">
        <p14:creationId xmlns:p14="http://schemas.microsoft.com/office/powerpoint/2010/main" val="577035903"/>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6707356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1129690628"/>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033955"/>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96211449"/>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4136023865"/>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31604210"/>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4186870373"/>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22961706"/>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82898889"/>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19990340"/>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extLst>
      <p:ext uri="{BB962C8B-B14F-4D97-AF65-F5344CB8AC3E}">
        <p14:creationId xmlns:p14="http://schemas.microsoft.com/office/powerpoint/2010/main" val="582505112"/>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29613179"/>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3689671765"/>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2906867"/>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65455410"/>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823073701"/>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4547053"/>
      </p:ext>
    </p:extLst>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2992512773"/>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3821786846"/>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54824844"/>
      </p:ext>
    </p:extLst>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48425027"/>
      </p:ext>
    </p:extLst>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695794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3870539657"/>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67540501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2834098634"/>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7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147102670"/>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8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2613891397"/>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457200" y="274638"/>
            <a:ext cx="8229600" cy="5851525"/>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224645282"/>
      </p:ext>
    </p:extLst>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extLst>
      <p:ext uri="{BB962C8B-B14F-4D97-AF65-F5344CB8AC3E}">
        <p14:creationId xmlns:p14="http://schemas.microsoft.com/office/powerpoint/2010/main" val="3733814563"/>
      </p:ext>
    </p:extLst>
  </p:cSld>
  <p:clrMapOvr>
    <a:masterClrMapping/>
  </p:clrMapOvr>
  <p:transition spd="slow"/>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058339819"/>
      </p:ext>
    </p:extLst>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634404630"/>
      </p:ext>
    </p:extLst>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32583433"/>
      </p:ext>
    </p:extLst>
  </p:cSld>
  <p:clrMapOvr>
    <a:masterClrMapping/>
  </p:clrMapOvr>
  <p:transition spd="slow"/>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1719038"/>
      </p:ext>
    </p:extLst>
  </p:cSld>
  <p:clrMapOvr>
    <a:masterClrMapping/>
  </p:clrMapOvr>
  <p:transition spd="slow"/>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667378579"/>
      </p:ext>
    </p:extLst>
  </p:cSld>
  <p:clrMapOvr>
    <a:masterClrMapping/>
  </p:clrMapOvr>
  <p:transition spd="slow"/>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405132"/>
      </p:ext>
    </p:extLst>
  </p:cSld>
  <p:clrMapOvr>
    <a:masterClrMapping/>
  </p:clrMapOvr>
  <p:transition spd="slow"/>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4269707442"/>
      </p:ext>
    </p:extLst>
  </p:cSld>
  <p:clrMapOvr>
    <a:masterClrMapping/>
  </p:clrMapOvr>
  <p:transition spd="slow"/>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2794343088"/>
      </p:ext>
    </p:extLst>
  </p:cSld>
  <p:clrMapOvr>
    <a:masterClrMapping/>
  </p:clrMapOvr>
  <p:transition spd="slow"/>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68175355"/>
      </p:ext>
    </p:extLst>
  </p:cSld>
  <p:clrMapOvr>
    <a:masterClrMapping/>
  </p:clrMapOvr>
  <p:transition spd="slow"/>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521564357"/>
      </p:ext>
    </p:extLst>
  </p:cSld>
  <p:clrMapOvr>
    <a:masterClrMapping/>
  </p:clrMapOvr>
  <p:transition spd="slow"/>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8347782"/>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267333206"/>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2629287206"/>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931962185"/>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7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2747266907"/>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8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387005346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457200" y="274638"/>
            <a:ext cx="8229600" cy="5851525"/>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57249270"/>
      </p:ext>
    </p:extLst>
  </p:cSld>
  <p:clrMapOvr>
    <a:masterClrMapping/>
  </p:clrMapOvr>
  <p:transition spd="slow"/>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extLst>
      <p:ext uri="{BB962C8B-B14F-4D97-AF65-F5344CB8AC3E}">
        <p14:creationId xmlns:p14="http://schemas.microsoft.com/office/powerpoint/2010/main" val="438971606"/>
      </p:ext>
    </p:extLst>
  </p:cSld>
  <p:clrMapOvr>
    <a:masterClrMapping/>
  </p:clrMapOvr>
  <p:transition spd="slow"/>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921628046"/>
      </p:ext>
    </p:extLst>
  </p:cSld>
  <p:clrMapOvr>
    <a:masterClrMapping/>
  </p:clrMapOvr>
  <p:transition spd="slow"/>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90466813"/>
      </p:ext>
    </p:extLst>
  </p:cSld>
  <p:clrMapOvr>
    <a:masterClrMapping/>
  </p:clrMapOvr>
  <p:transition spd="slow"/>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88125385"/>
      </p:ext>
    </p:extLst>
  </p:cSld>
  <p:clrMapOvr>
    <a:masterClrMapping/>
  </p:clrMapOvr>
  <p:transition spd="slow"/>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23703223"/>
      </p:ext>
    </p:extLst>
  </p:cSld>
  <p:clrMapOvr>
    <a:masterClrMapping/>
  </p:clrMapOvr>
  <p:transition spd="slow"/>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856060113"/>
      </p:ext>
    </p:extLst>
  </p:cSld>
  <p:clrMapOvr>
    <a:masterClrMapping/>
  </p:clrMapOvr>
  <p:transition spd="slow"/>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322815"/>
      </p:ext>
    </p:extLst>
  </p:cSld>
  <p:clrMapOvr>
    <a:masterClrMapping/>
  </p:clrMapOvr>
  <p:transition spd="slow"/>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526936805"/>
      </p:ext>
    </p:extLst>
  </p:cSld>
  <p:clrMapOvr>
    <a:masterClrMapping/>
  </p:clrMapOvr>
  <p:transition spd="slow"/>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2685121708"/>
      </p:ext>
    </p:extLst>
  </p:cSld>
  <p:clrMapOvr>
    <a:masterClrMapping/>
  </p:clrMapOvr>
  <p:transition spd="slow"/>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0147766"/>
      </p:ext>
    </p:extLst>
  </p:cSld>
  <p:clrMapOvr>
    <a:masterClrMapping/>
  </p:clrMapOvr>
  <p:transition spd="slow"/>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20869334"/>
      </p:ext>
    </p:extLst>
  </p:cSld>
  <p:clrMapOvr>
    <a:masterClrMapping/>
  </p:clrMapOvr>
  <p:transition spd="slow"/>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extLst>
      <p:ext uri="{BB962C8B-B14F-4D97-AF65-F5344CB8AC3E}">
        <p14:creationId xmlns:p14="http://schemas.microsoft.com/office/powerpoint/2010/main" val="3354213920"/>
      </p:ext>
    </p:extLst>
  </p:cSld>
  <p:clrMapOvr>
    <a:masterClrMapping/>
  </p:clrMapOvr>
  <p:transition spd="slow"/>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004078883"/>
      </p:ext>
    </p:extLst>
  </p:cSld>
  <p:clrMapOvr>
    <a:masterClrMapping/>
  </p:clrMapOvr>
  <p:transition spd="slow"/>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2312584943"/>
      </p:ext>
    </p:extLst>
  </p:cSld>
  <p:clrMapOvr>
    <a:masterClrMapping/>
  </p:clrMapOvr>
  <p:transition spd="slow"/>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86795039"/>
      </p:ext>
    </p:extLst>
  </p:cSld>
  <p:clrMapOvr>
    <a:masterClrMapping/>
  </p:clrMapOvr>
  <p:transition spd="slow"/>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99521605"/>
      </p:ext>
    </p:extLst>
  </p:cSld>
  <p:clrMapOvr>
    <a:masterClrMapping/>
  </p:clrMapOvr>
  <p:transition spd="slow"/>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592954082"/>
      </p:ext>
    </p:extLst>
  </p:cSld>
  <p:clrMapOvr>
    <a:masterClrMapping/>
  </p:clrMapOvr>
  <p:transition spd="slow"/>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44609000"/>
      </p:ext>
    </p:extLst>
  </p:cSld>
  <p:clrMapOvr>
    <a:masterClrMapping/>
  </p:clrMapOvr>
  <p:transition spd="slow"/>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2784808032"/>
      </p:ext>
    </p:extLst>
  </p:cSld>
  <p:clrMapOvr>
    <a:masterClrMapping/>
  </p:clrMapOvr>
  <p:transition spd="slow"/>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1238646327"/>
      </p:ext>
    </p:extLst>
  </p:cSld>
  <p:clrMapOvr>
    <a:masterClrMapping/>
  </p:clrMapOvr>
  <p:transition spd="slow"/>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83441288"/>
      </p:ext>
    </p:extLst>
  </p:cSld>
  <p:clrMapOvr>
    <a:masterClrMapping/>
  </p:clrMapOvr>
  <p:transition spd="slow"/>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922680037"/>
      </p:ext>
    </p:extLst>
  </p:cSld>
  <p:clrMapOvr>
    <a:masterClrMapping/>
  </p:clrMapOvr>
  <p:transition spd="slow"/>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extLst>
      <p:ext uri="{BB962C8B-B14F-4D97-AF65-F5344CB8AC3E}">
        <p14:creationId xmlns:p14="http://schemas.microsoft.com/office/powerpoint/2010/main" val="3207979755"/>
      </p:ext>
    </p:extLst>
  </p:cSld>
  <p:clrMapOvr>
    <a:masterClrMapping/>
  </p:clrMapOvr>
  <p:transition spd="slow"/>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37532460"/>
      </p:ext>
    </p:extLst>
  </p:cSld>
  <p:clrMapOvr>
    <a:masterClrMapping/>
  </p:clrMapOvr>
  <p:transition spd="slow"/>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1649258516"/>
      </p:ext>
    </p:extLst>
  </p:cSld>
  <p:clrMapOvr>
    <a:masterClrMapping/>
  </p:clrMapOvr>
  <p:transition spd="slow"/>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71655263"/>
      </p:ext>
    </p:extLst>
  </p:cSld>
  <p:clrMapOvr>
    <a:masterClrMapping/>
  </p:clrMapOvr>
  <p:transition spd="slow"/>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0665372"/>
      </p:ext>
    </p:extLst>
  </p:cSld>
  <p:clrMapOvr>
    <a:masterClrMapping/>
  </p:clrMapOvr>
  <p:transition spd="slow"/>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3455430711"/>
      </p:ext>
    </p:extLst>
  </p:cSld>
  <p:clrMapOvr>
    <a:masterClrMapping/>
  </p:clrMapOvr>
  <p:transition spd="slow"/>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191708"/>
      </p:ext>
    </p:extLst>
  </p:cSld>
  <p:clrMapOvr>
    <a:masterClrMapping/>
  </p:clrMapOvr>
  <p:transition spd="slow"/>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3173244160"/>
      </p:ext>
    </p:extLst>
  </p:cSld>
  <p:clrMapOvr>
    <a:masterClrMapping/>
  </p:clrMapOvr>
  <p:transition spd="slow"/>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1577031530"/>
      </p:ext>
    </p:extLst>
  </p:cSld>
  <p:clrMapOvr>
    <a:masterClrMapping/>
  </p:clrMapOvr>
  <p:transition spd="slow"/>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16695063"/>
      </p:ext>
    </p:extLst>
  </p:cSld>
  <p:clrMapOvr>
    <a:masterClrMapping/>
  </p:clrMapOvr>
  <p:transition spd="slow"/>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75554622"/>
      </p:ext>
    </p:extLst>
  </p:cSld>
  <p:clrMapOvr>
    <a:masterClrMapping/>
  </p:clrMapOvr>
  <p:transition spd="slow"/>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160104220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2048510647"/>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4057890698"/>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1794013160"/>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171638916"/>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322193266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Le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296859273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457200" y="274638"/>
            <a:ext cx="8229600" cy="5851525"/>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70799970"/>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image" Target="../media/image2.emf"/><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5.emf"/><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4.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image" Target="../media/image2.emf"/><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image" Target="../media/image1.jpe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image" Target="../media/image5.emf"/><Relationship Id="rId10" Type="http://schemas.openxmlformats.org/officeDocument/2006/relationships/slideLayout" Target="../slideLayouts/slideLayout39.xml"/><Relationship Id="rId19" Type="http://schemas.openxmlformats.org/officeDocument/2006/relationships/theme" Target="../theme/theme3.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image" Target="../media/image4.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4.xml"/><Relationship Id="rId2" Type="http://schemas.openxmlformats.org/officeDocument/2006/relationships/slideLayout" Target="../slideLayouts/slideLayout49.xml"/><Relationship Id="rId16" Type="http://schemas.openxmlformats.org/officeDocument/2006/relationships/image" Target="../media/image5.emf"/><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image" Target="../media/image4.emf"/><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2.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image" Target="../media/image5.emf"/><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image" Target="../media/image4.emf"/><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2.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21" Type="http://schemas.openxmlformats.org/officeDocument/2006/relationships/image" Target="../media/image1.jpeg"/><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theme" Target="../theme/theme6.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image" Target="../media/image5.emf"/><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image" Target="../media/image4.emf"/><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7" descr="Hintergrund"/>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1133475"/>
            <a:ext cx="9144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3" descr="Stiftung Balken groß"/>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6669088"/>
            <a:ext cx="9144000"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rafik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812360" y="-1159"/>
            <a:ext cx="1179210" cy="1179210"/>
          </a:xfrm>
          <a:prstGeom prst="rect">
            <a:avLst/>
          </a:prstGeom>
        </p:spPr>
      </p:pic>
      <p:pic>
        <p:nvPicPr>
          <p:cNvPr id="1028" name="Picture 14" descr="Stiftung Balken klein"/>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1125538"/>
            <a:ext cx="9144000" cy="8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ransition spd="slow"/>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defRPr>
      </a:lvl2pPr>
      <a:lvl3pPr algn="ctr" rtl="0" eaLnBrk="1" fontAlgn="base" hangingPunct="1">
        <a:spcBef>
          <a:spcPct val="0"/>
        </a:spcBef>
        <a:spcAft>
          <a:spcPct val="0"/>
        </a:spcAft>
        <a:defRPr sz="4400">
          <a:solidFill>
            <a:schemeClr val="tx2"/>
          </a:solidFill>
          <a:latin typeface="Arial" pitchFamily="34" charset="0"/>
        </a:defRPr>
      </a:lvl3pPr>
      <a:lvl4pPr algn="ctr" rtl="0" eaLnBrk="1" fontAlgn="base" hangingPunct="1">
        <a:spcBef>
          <a:spcPct val="0"/>
        </a:spcBef>
        <a:spcAft>
          <a:spcPct val="0"/>
        </a:spcAft>
        <a:defRPr sz="4400">
          <a:solidFill>
            <a:schemeClr val="tx2"/>
          </a:solidFill>
          <a:latin typeface="Arial" pitchFamily="34" charset="0"/>
        </a:defRPr>
      </a:lvl4pPr>
      <a:lvl5pPr algn="ctr" rtl="0" eaLnBrk="1" fontAlgn="base" hangingPunct="1">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8" descr="Hintergrund"/>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0" y="1133475"/>
            <a:ext cx="9144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Stiftung Balken groß"/>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0" y="6669088"/>
            <a:ext cx="9144000"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Stiftung Balken klein"/>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0" y="1125538"/>
            <a:ext cx="9144000" cy="8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Logo"/>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812088" y="46038"/>
            <a:ext cx="1030287"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7575550" y="755650"/>
            <a:ext cx="1519238" cy="344488"/>
          </a:xfrm>
          <a:prstGeom prst="rect">
            <a:avLst/>
          </a:prstGeom>
          <a:noFill/>
          <a:ln w="9525">
            <a:noFill/>
            <a:miter lim="800000"/>
            <a:headEnd/>
            <a:tailEnd/>
          </a:ln>
          <a:effectLst/>
        </p:spPr>
        <p:txBody>
          <a:bodyPr wrap="none">
            <a:spAutoFit/>
          </a:bodyPr>
          <a:lstStyle/>
          <a:p>
            <a:pPr algn="ctr">
              <a:lnSpc>
                <a:spcPct val="110000"/>
              </a:lnSpc>
              <a:defRPr/>
            </a:pPr>
            <a:r>
              <a:rPr lang="de-DE" sz="800" b="1" dirty="0">
                <a:solidFill>
                  <a:srgbClr val="21426D"/>
                </a:solidFill>
                <a:cs typeface="+mn-cs"/>
              </a:rPr>
              <a:t>M</a:t>
            </a:r>
            <a:r>
              <a:rPr lang="de-DE" sz="700" b="1" dirty="0">
                <a:solidFill>
                  <a:srgbClr val="21426D"/>
                </a:solidFill>
                <a:cs typeface="+mn-cs"/>
              </a:rPr>
              <a:t>ICHAEL</a:t>
            </a:r>
            <a:r>
              <a:rPr lang="de-DE" sz="800" b="1" dirty="0">
                <a:solidFill>
                  <a:srgbClr val="21426D"/>
                </a:solidFill>
                <a:cs typeface="+mn-cs"/>
              </a:rPr>
              <a:t> S</a:t>
            </a:r>
            <a:r>
              <a:rPr lang="de-DE" sz="700" b="1" dirty="0">
                <a:solidFill>
                  <a:srgbClr val="21426D"/>
                </a:solidFill>
                <a:cs typeface="+mn-cs"/>
              </a:rPr>
              <a:t>UCCOW</a:t>
            </a:r>
            <a:r>
              <a:rPr lang="de-DE" sz="800" b="1" dirty="0">
                <a:solidFill>
                  <a:srgbClr val="21426D"/>
                </a:solidFill>
                <a:cs typeface="+mn-cs"/>
              </a:rPr>
              <a:t> S</a:t>
            </a:r>
            <a:r>
              <a:rPr lang="de-DE" sz="700" b="1" dirty="0">
                <a:solidFill>
                  <a:srgbClr val="21426D"/>
                </a:solidFill>
                <a:cs typeface="+mn-cs"/>
              </a:rPr>
              <a:t>TIFTUNG</a:t>
            </a:r>
          </a:p>
          <a:p>
            <a:pPr algn="ctr">
              <a:lnSpc>
                <a:spcPct val="110000"/>
              </a:lnSpc>
              <a:defRPr/>
            </a:pPr>
            <a:r>
              <a:rPr lang="de-DE" sz="700" dirty="0" err="1">
                <a:solidFill>
                  <a:srgbClr val="21426D"/>
                </a:solidFill>
                <a:cs typeface="+mn-cs"/>
              </a:rPr>
              <a:t>for</a:t>
            </a:r>
            <a:r>
              <a:rPr lang="de-DE" sz="700" dirty="0">
                <a:solidFill>
                  <a:srgbClr val="21426D"/>
                </a:solidFill>
                <a:cs typeface="+mn-cs"/>
              </a:rPr>
              <a:t> </a:t>
            </a:r>
            <a:r>
              <a:rPr lang="de-DE" sz="700" dirty="0" err="1">
                <a:solidFill>
                  <a:srgbClr val="21426D"/>
                </a:solidFill>
                <a:cs typeface="+mn-cs"/>
              </a:rPr>
              <a:t>the</a:t>
            </a:r>
            <a:r>
              <a:rPr lang="de-DE" sz="700" dirty="0">
                <a:solidFill>
                  <a:srgbClr val="21426D"/>
                </a:solidFill>
                <a:cs typeface="+mn-cs"/>
              </a:rPr>
              <a:t> </a:t>
            </a:r>
            <a:r>
              <a:rPr lang="de-DE" sz="700" dirty="0" err="1">
                <a:solidFill>
                  <a:srgbClr val="21426D"/>
                </a:solidFill>
                <a:cs typeface="+mn-cs"/>
              </a:rPr>
              <a:t>Protection</a:t>
            </a:r>
            <a:r>
              <a:rPr lang="de-DE" sz="700" dirty="0">
                <a:solidFill>
                  <a:srgbClr val="21426D"/>
                </a:solidFill>
                <a:cs typeface="+mn-cs"/>
              </a:rPr>
              <a:t> </a:t>
            </a:r>
            <a:r>
              <a:rPr lang="de-DE" sz="700" dirty="0" err="1">
                <a:solidFill>
                  <a:srgbClr val="21426D"/>
                </a:solidFill>
                <a:cs typeface="+mn-cs"/>
              </a:rPr>
              <a:t>of</a:t>
            </a:r>
            <a:r>
              <a:rPr lang="de-DE" sz="700" dirty="0">
                <a:solidFill>
                  <a:srgbClr val="21426D"/>
                </a:solidFill>
                <a:cs typeface="+mn-cs"/>
              </a:rPr>
              <a:t> Nature</a:t>
            </a:r>
          </a:p>
        </p:txBody>
      </p:sp>
    </p:spTree>
    <p:extLst>
      <p:ext uri="{BB962C8B-B14F-4D97-AF65-F5344CB8AC3E}">
        <p14:creationId xmlns:p14="http://schemas.microsoft.com/office/powerpoint/2010/main" val="175310690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Lst>
  <p:transition spd="slow"/>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defRPr>
      </a:lvl2pPr>
      <a:lvl3pPr algn="ctr" rtl="0" eaLnBrk="1" fontAlgn="base" hangingPunct="1">
        <a:spcBef>
          <a:spcPct val="0"/>
        </a:spcBef>
        <a:spcAft>
          <a:spcPct val="0"/>
        </a:spcAft>
        <a:defRPr sz="4400">
          <a:solidFill>
            <a:schemeClr val="tx2"/>
          </a:solidFill>
          <a:latin typeface="Arial" pitchFamily="34" charset="0"/>
        </a:defRPr>
      </a:lvl3pPr>
      <a:lvl4pPr algn="ctr" rtl="0" eaLnBrk="1" fontAlgn="base" hangingPunct="1">
        <a:spcBef>
          <a:spcPct val="0"/>
        </a:spcBef>
        <a:spcAft>
          <a:spcPct val="0"/>
        </a:spcAft>
        <a:defRPr sz="4400">
          <a:solidFill>
            <a:schemeClr val="tx2"/>
          </a:solidFill>
          <a:latin typeface="Arial" pitchFamily="34" charset="0"/>
        </a:defRPr>
      </a:lvl4pPr>
      <a:lvl5pPr algn="ctr" rtl="0" eaLnBrk="1" fontAlgn="base" hangingPunct="1">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8" descr="Hintergrund"/>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0" y="1133475"/>
            <a:ext cx="9144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Stiftung Balken groß"/>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0" y="6669088"/>
            <a:ext cx="9144000"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Stiftung Balken klein"/>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0" y="1125538"/>
            <a:ext cx="9144000" cy="8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Logo"/>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812088" y="46038"/>
            <a:ext cx="1030287"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7575550" y="755650"/>
            <a:ext cx="1519238" cy="344488"/>
          </a:xfrm>
          <a:prstGeom prst="rect">
            <a:avLst/>
          </a:prstGeom>
          <a:noFill/>
          <a:ln w="9525">
            <a:noFill/>
            <a:miter lim="800000"/>
            <a:headEnd/>
            <a:tailEnd/>
          </a:ln>
          <a:effectLst/>
        </p:spPr>
        <p:txBody>
          <a:bodyPr wrap="none">
            <a:spAutoFit/>
          </a:bodyPr>
          <a:lstStyle/>
          <a:p>
            <a:pPr algn="ctr">
              <a:lnSpc>
                <a:spcPct val="110000"/>
              </a:lnSpc>
              <a:defRPr/>
            </a:pPr>
            <a:r>
              <a:rPr lang="de-DE" sz="800" b="1" dirty="0">
                <a:solidFill>
                  <a:srgbClr val="21426D"/>
                </a:solidFill>
                <a:cs typeface="+mn-cs"/>
              </a:rPr>
              <a:t>M</a:t>
            </a:r>
            <a:r>
              <a:rPr lang="de-DE" sz="700" b="1" dirty="0">
                <a:solidFill>
                  <a:srgbClr val="21426D"/>
                </a:solidFill>
                <a:cs typeface="+mn-cs"/>
              </a:rPr>
              <a:t>ICHAEL</a:t>
            </a:r>
            <a:r>
              <a:rPr lang="de-DE" sz="800" b="1" dirty="0">
                <a:solidFill>
                  <a:srgbClr val="21426D"/>
                </a:solidFill>
                <a:cs typeface="+mn-cs"/>
              </a:rPr>
              <a:t> S</a:t>
            </a:r>
            <a:r>
              <a:rPr lang="de-DE" sz="700" b="1" dirty="0">
                <a:solidFill>
                  <a:srgbClr val="21426D"/>
                </a:solidFill>
                <a:cs typeface="+mn-cs"/>
              </a:rPr>
              <a:t>UCCOW</a:t>
            </a:r>
            <a:r>
              <a:rPr lang="de-DE" sz="800" b="1" dirty="0">
                <a:solidFill>
                  <a:srgbClr val="21426D"/>
                </a:solidFill>
                <a:cs typeface="+mn-cs"/>
              </a:rPr>
              <a:t> S</a:t>
            </a:r>
            <a:r>
              <a:rPr lang="de-DE" sz="700" b="1" dirty="0">
                <a:solidFill>
                  <a:srgbClr val="21426D"/>
                </a:solidFill>
                <a:cs typeface="+mn-cs"/>
              </a:rPr>
              <a:t>TIFTUNG</a:t>
            </a:r>
          </a:p>
          <a:p>
            <a:pPr algn="ctr">
              <a:lnSpc>
                <a:spcPct val="110000"/>
              </a:lnSpc>
              <a:defRPr/>
            </a:pPr>
            <a:r>
              <a:rPr lang="de-DE" sz="700" dirty="0" err="1">
                <a:solidFill>
                  <a:srgbClr val="21426D"/>
                </a:solidFill>
                <a:cs typeface="+mn-cs"/>
              </a:rPr>
              <a:t>for</a:t>
            </a:r>
            <a:r>
              <a:rPr lang="de-DE" sz="700" dirty="0">
                <a:solidFill>
                  <a:srgbClr val="21426D"/>
                </a:solidFill>
                <a:cs typeface="+mn-cs"/>
              </a:rPr>
              <a:t> </a:t>
            </a:r>
            <a:r>
              <a:rPr lang="de-DE" sz="700" dirty="0" err="1">
                <a:solidFill>
                  <a:srgbClr val="21426D"/>
                </a:solidFill>
                <a:cs typeface="+mn-cs"/>
              </a:rPr>
              <a:t>the</a:t>
            </a:r>
            <a:r>
              <a:rPr lang="de-DE" sz="700" dirty="0">
                <a:solidFill>
                  <a:srgbClr val="21426D"/>
                </a:solidFill>
                <a:cs typeface="+mn-cs"/>
              </a:rPr>
              <a:t> </a:t>
            </a:r>
            <a:r>
              <a:rPr lang="de-DE" sz="700" dirty="0" err="1">
                <a:solidFill>
                  <a:srgbClr val="21426D"/>
                </a:solidFill>
                <a:cs typeface="+mn-cs"/>
              </a:rPr>
              <a:t>Protection</a:t>
            </a:r>
            <a:r>
              <a:rPr lang="de-DE" sz="700" dirty="0">
                <a:solidFill>
                  <a:srgbClr val="21426D"/>
                </a:solidFill>
                <a:cs typeface="+mn-cs"/>
              </a:rPr>
              <a:t> </a:t>
            </a:r>
            <a:r>
              <a:rPr lang="de-DE" sz="700" dirty="0" err="1">
                <a:solidFill>
                  <a:srgbClr val="21426D"/>
                </a:solidFill>
                <a:cs typeface="+mn-cs"/>
              </a:rPr>
              <a:t>of</a:t>
            </a:r>
            <a:r>
              <a:rPr lang="de-DE" sz="700" dirty="0">
                <a:solidFill>
                  <a:srgbClr val="21426D"/>
                </a:solidFill>
                <a:cs typeface="+mn-cs"/>
              </a:rPr>
              <a:t> Nature</a:t>
            </a:r>
          </a:p>
        </p:txBody>
      </p:sp>
    </p:spTree>
    <p:extLst>
      <p:ext uri="{BB962C8B-B14F-4D97-AF65-F5344CB8AC3E}">
        <p14:creationId xmlns:p14="http://schemas.microsoft.com/office/powerpoint/2010/main" val="237710838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Lst>
  <p:transition spd="slow"/>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defRPr>
      </a:lvl2pPr>
      <a:lvl3pPr algn="ctr" rtl="0" eaLnBrk="1" fontAlgn="base" hangingPunct="1">
        <a:spcBef>
          <a:spcPct val="0"/>
        </a:spcBef>
        <a:spcAft>
          <a:spcPct val="0"/>
        </a:spcAft>
        <a:defRPr sz="4400">
          <a:solidFill>
            <a:schemeClr val="tx2"/>
          </a:solidFill>
          <a:latin typeface="Arial" pitchFamily="34" charset="0"/>
        </a:defRPr>
      </a:lvl3pPr>
      <a:lvl4pPr algn="ctr" rtl="0" eaLnBrk="1" fontAlgn="base" hangingPunct="1">
        <a:spcBef>
          <a:spcPct val="0"/>
        </a:spcBef>
        <a:spcAft>
          <a:spcPct val="0"/>
        </a:spcAft>
        <a:defRPr sz="4400">
          <a:solidFill>
            <a:schemeClr val="tx2"/>
          </a:solidFill>
          <a:latin typeface="Arial" pitchFamily="34" charset="0"/>
        </a:defRPr>
      </a:lvl4pPr>
      <a:lvl5pPr algn="ctr" rtl="0" eaLnBrk="1" fontAlgn="base" hangingPunct="1">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8" descr="Hintergrund"/>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1133475"/>
            <a:ext cx="9144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Stiftung Balken groß"/>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6669088"/>
            <a:ext cx="9144000"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Stiftung Balken klein"/>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1125538"/>
            <a:ext cx="9144000" cy="8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Logo"/>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812088" y="46038"/>
            <a:ext cx="1030287"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7575550" y="755650"/>
            <a:ext cx="1519238" cy="344488"/>
          </a:xfrm>
          <a:prstGeom prst="rect">
            <a:avLst/>
          </a:prstGeom>
          <a:noFill/>
          <a:ln w="9525">
            <a:noFill/>
            <a:miter lim="800000"/>
            <a:headEnd/>
            <a:tailEnd/>
          </a:ln>
          <a:effectLst/>
        </p:spPr>
        <p:txBody>
          <a:bodyPr wrap="none">
            <a:spAutoFit/>
          </a:bodyPr>
          <a:lstStyle/>
          <a:p>
            <a:pPr algn="ctr">
              <a:lnSpc>
                <a:spcPct val="110000"/>
              </a:lnSpc>
              <a:defRPr/>
            </a:pPr>
            <a:r>
              <a:rPr lang="de-DE" sz="800" b="1" dirty="0">
                <a:solidFill>
                  <a:srgbClr val="21426D"/>
                </a:solidFill>
                <a:cs typeface="+mn-cs"/>
              </a:rPr>
              <a:t>M</a:t>
            </a:r>
            <a:r>
              <a:rPr lang="de-DE" sz="700" b="1" dirty="0">
                <a:solidFill>
                  <a:srgbClr val="21426D"/>
                </a:solidFill>
                <a:cs typeface="+mn-cs"/>
              </a:rPr>
              <a:t>ICHAEL</a:t>
            </a:r>
            <a:r>
              <a:rPr lang="de-DE" sz="800" b="1" dirty="0">
                <a:solidFill>
                  <a:srgbClr val="21426D"/>
                </a:solidFill>
                <a:cs typeface="+mn-cs"/>
              </a:rPr>
              <a:t> S</a:t>
            </a:r>
            <a:r>
              <a:rPr lang="de-DE" sz="700" b="1" dirty="0">
                <a:solidFill>
                  <a:srgbClr val="21426D"/>
                </a:solidFill>
                <a:cs typeface="+mn-cs"/>
              </a:rPr>
              <a:t>UCCOW</a:t>
            </a:r>
            <a:r>
              <a:rPr lang="de-DE" sz="800" b="1" dirty="0">
                <a:solidFill>
                  <a:srgbClr val="21426D"/>
                </a:solidFill>
                <a:cs typeface="+mn-cs"/>
              </a:rPr>
              <a:t> S</a:t>
            </a:r>
            <a:r>
              <a:rPr lang="de-DE" sz="700" b="1" dirty="0">
                <a:solidFill>
                  <a:srgbClr val="21426D"/>
                </a:solidFill>
                <a:cs typeface="+mn-cs"/>
              </a:rPr>
              <a:t>TIFTUNG</a:t>
            </a:r>
          </a:p>
          <a:p>
            <a:pPr algn="ctr">
              <a:lnSpc>
                <a:spcPct val="110000"/>
              </a:lnSpc>
              <a:defRPr/>
            </a:pPr>
            <a:r>
              <a:rPr lang="de-DE" sz="700" dirty="0" err="1">
                <a:solidFill>
                  <a:srgbClr val="21426D"/>
                </a:solidFill>
                <a:cs typeface="+mn-cs"/>
              </a:rPr>
              <a:t>for</a:t>
            </a:r>
            <a:r>
              <a:rPr lang="de-DE" sz="700" dirty="0">
                <a:solidFill>
                  <a:srgbClr val="21426D"/>
                </a:solidFill>
                <a:cs typeface="+mn-cs"/>
              </a:rPr>
              <a:t> </a:t>
            </a:r>
            <a:r>
              <a:rPr lang="de-DE" sz="700" dirty="0" err="1">
                <a:solidFill>
                  <a:srgbClr val="21426D"/>
                </a:solidFill>
                <a:cs typeface="+mn-cs"/>
              </a:rPr>
              <a:t>the</a:t>
            </a:r>
            <a:r>
              <a:rPr lang="de-DE" sz="700" dirty="0">
                <a:solidFill>
                  <a:srgbClr val="21426D"/>
                </a:solidFill>
                <a:cs typeface="+mn-cs"/>
              </a:rPr>
              <a:t> </a:t>
            </a:r>
            <a:r>
              <a:rPr lang="de-DE" sz="700" dirty="0" err="1">
                <a:solidFill>
                  <a:srgbClr val="21426D"/>
                </a:solidFill>
                <a:cs typeface="+mn-cs"/>
              </a:rPr>
              <a:t>Protection</a:t>
            </a:r>
            <a:r>
              <a:rPr lang="de-DE" sz="700" dirty="0">
                <a:solidFill>
                  <a:srgbClr val="21426D"/>
                </a:solidFill>
                <a:cs typeface="+mn-cs"/>
              </a:rPr>
              <a:t> </a:t>
            </a:r>
            <a:r>
              <a:rPr lang="de-DE" sz="700" dirty="0" err="1">
                <a:solidFill>
                  <a:srgbClr val="21426D"/>
                </a:solidFill>
                <a:cs typeface="+mn-cs"/>
              </a:rPr>
              <a:t>of</a:t>
            </a:r>
            <a:r>
              <a:rPr lang="de-DE" sz="700" dirty="0">
                <a:solidFill>
                  <a:srgbClr val="21426D"/>
                </a:solidFill>
                <a:cs typeface="+mn-cs"/>
              </a:rPr>
              <a:t> Nature</a:t>
            </a:r>
          </a:p>
        </p:txBody>
      </p:sp>
    </p:spTree>
    <p:extLst>
      <p:ext uri="{BB962C8B-B14F-4D97-AF65-F5344CB8AC3E}">
        <p14:creationId xmlns:p14="http://schemas.microsoft.com/office/powerpoint/2010/main" val="230403486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ransition spd="slow"/>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defRPr>
      </a:lvl2pPr>
      <a:lvl3pPr algn="ctr" rtl="0" eaLnBrk="1" fontAlgn="base" hangingPunct="1">
        <a:spcBef>
          <a:spcPct val="0"/>
        </a:spcBef>
        <a:spcAft>
          <a:spcPct val="0"/>
        </a:spcAft>
        <a:defRPr sz="4400">
          <a:solidFill>
            <a:schemeClr val="tx2"/>
          </a:solidFill>
          <a:latin typeface="Arial" pitchFamily="34" charset="0"/>
        </a:defRPr>
      </a:lvl3pPr>
      <a:lvl4pPr algn="ctr" rtl="0" eaLnBrk="1" fontAlgn="base" hangingPunct="1">
        <a:spcBef>
          <a:spcPct val="0"/>
        </a:spcBef>
        <a:spcAft>
          <a:spcPct val="0"/>
        </a:spcAft>
        <a:defRPr sz="4400">
          <a:solidFill>
            <a:schemeClr val="tx2"/>
          </a:solidFill>
          <a:latin typeface="Arial" pitchFamily="34" charset="0"/>
        </a:defRPr>
      </a:lvl4pPr>
      <a:lvl5pPr algn="ctr" rtl="0" eaLnBrk="1" fontAlgn="base" hangingPunct="1">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8" descr="Hintergrund"/>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1133475"/>
            <a:ext cx="9144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Stiftung Balken groß"/>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6669088"/>
            <a:ext cx="9144000"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Stiftung Balken klein"/>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1125538"/>
            <a:ext cx="9144000" cy="8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Logo"/>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812088" y="46038"/>
            <a:ext cx="1030287"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7575550" y="755650"/>
            <a:ext cx="1519238" cy="344488"/>
          </a:xfrm>
          <a:prstGeom prst="rect">
            <a:avLst/>
          </a:prstGeom>
          <a:noFill/>
          <a:ln w="9525">
            <a:noFill/>
            <a:miter lim="800000"/>
            <a:headEnd/>
            <a:tailEnd/>
          </a:ln>
          <a:effectLst/>
        </p:spPr>
        <p:txBody>
          <a:bodyPr wrap="none">
            <a:spAutoFit/>
          </a:bodyPr>
          <a:lstStyle/>
          <a:p>
            <a:pPr algn="ctr">
              <a:lnSpc>
                <a:spcPct val="110000"/>
              </a:lnSpc>
              <a:defRPr/>
            </a:pPr>
            <a:r>
              <a:rPr lang="de-DE" sz="800" b="1" dirty="0">
                <a:solidFill>
                  <a:srgbClr val="21426D"/>
                </a:solidFill>
                <a:cs typeface="+mn-cs"/>
              </a:rPr>
              <a:t>M</a:t>
            </a:r>
            <a:r>
              <a:rPr lang="de-DE" sz="700" b="1" dirty="0">
                <a:solidFill>
                  <a:srgbClr val="21426D"/>
                </a:solidFill>
                <a:cs typeface="+mn-cs"/>
              </a:rPr>
              <a:t>ICHAEL</a:t>
            </a:r>
            <a:r>
              <a:rPr lang="de-DE" sz="800" b="1" dirty="0">
                <a:solidFill>
                  <a:srgbClr val="21426D"/>
                </a:solidFill>
                <a:cs typeface="+mn-cs"/>
              </a:rPr>
              <a:t> S</a:t>
            </a:r>
            <a:r>
              <a:rPr lang="de-DE" sz="700" b="1" dirty="0">
                <a:solidFill>
                  <a:srgbClr val="21426D"/>
                </a:solidFill>
                <a:cs typeface="+mn-cs"/>
              </a:rPr>
              <a:t>UCCOW</a:t>
            </a:r>
            <a:r>
              <a:rPr lang="de-DE" sz="800" b="1" dirty="0">
                <a:solidFill>
                  <a:srgbClr val="21426D"/>
                </a:solidFill>
                <a:cs typeface="+mn-cs"/>
              </a:rPr>
              <a:t> S</a:t>
            </a:r>
            <a:r>
              <a:rPr lang="de-DE" sz="700" b="1" dirty="0">
                <a:solidFill>
                  <a:srgbClr val="21426D"/>
                </a:solidFill>
                <a:cs typeface="+mn-cs"/>
              </a:rPr>
              <a:t>TIFTUNG</a:t>
            </a:r>
          </a:p>
          <a:p>
            <a:pPr algn="ctr">
              <a:lnSpc>
                <a:spcPct val="110000"/>
              </a:lnSpc>
              <a:defRPr/>
            </a:pPr>
            <a:r>
              <a:rPr lang="de-DE" sz="700" dirty="0" err="1">
                <a:solidFill>
                  <a:srgbClr val="21426D"/>
                </a:solidFill>
                <a:cs typeface="+mn-cs"/>
              </a:rPr>
              <a:t>for</a:t>
            </a:r>
            <a:r>
              <a:rPr lang="de-DE" sz="700" dirty="0">
                <a:solidFill>
                  <a:srgbClr val="21426D"/>
                </a:solidFill>
                <a:cs typeface="+mn-cs"/>
              </a:rPr>
              <a:t> </a:t>
            </a:r>
            <a:r>
              <a:rPr lang="de-DE" sz="700" dirty="0" err="1">
                <a:solidFill>
                  <a:srgbClr val="21426D"/>
                </a:solidFill>
                <a:cs typeface="+mn-cs"/>
              </a:rPr>
              <a:t>the</a:t>
            </a:r>
            <a:r>
              <a:rPr lang="de-DE" sz="700" dirty="0">
                <a:solidFill>
                  <a:srgbClr val="21426D"/>
                </a:solidFill>
                <a:cs typeface="+mn-cs"/>
              </a:rPr>
              <a:t> </a:t>
            </a:r>
            <a:r>
              <a:rPr lang="de-DE" sz="700" dirty="0" err="1">
                <a:solidFill>
                  <a:srgbClr val="21426D"/>
                </a:solidFill>
                <a:cs typeface="+mn-cs"/>
              </a:rPr>
              <a:t>Protection</a:t>
            </a:r>
            <a:r>
              <a:rPr lang="de-DE" sz="700" dirty="0">
                <a:solidFill>
                  <a:srgbClr val="21426D"/>
                </a:solidFill>
                <a:cs typeface="+mn-cs"/>
              </a:rPr>
              <a:t> </a:t>
            </a:r>
            <a:r>
              <a:rPr lang="de-DE" sz="700" dirty="0" err="1">
                <a:solidFill>
                  <a:srgbClr val="21426D"/>
                </a:solidFill>
                <a:cs typeface="+mn-cs"/>
              </a:rPr>
              <a:t>of</a:t>
            </a:r>
            <a:r>
              <a:rPr lang="de-DE" sz="700" dirty="0">
                <a:solidFill>
                  <a:srgbClr val="21426D"/>
                </a:solidFill>
                <a:cs typeface="+mn-cs"/>
              </a:rPr>
              <a:t> Nature</a:t>
            </a:r>
          </a:p>
        </p:txBody>
      </p:sp>
    </p:spTree>
    <p:extLst>
      <p:ext uri="{BB962C8B-B14F-4D97-AF65-F5344CB8AC3E}">
        <p14:creationId xmlns:p14="http://schemas.microsoft.com/office/powerpoint/2010/main" val="30273402"/>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ransition spd="slow"/>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defRPr>
      </a:lvl2pPr>
      <a:lvl3pPr algn="ctr" rtl="0" eaLnBrk="1" fontAlgn="base" hangingPunct="1">
        <a:spcBef>
          <a:spcPct val="0"/>
        </a:spcBef>
        <a:spcAft>
          <a:spcPct val="0"/>
        </a:spcAft>
        <a:defRPr sz="4400">
          <a:solidFill>
            <a:schemeClr val="tx2"/>
          </a:solidFill>
          <a:latin typeface="Arial" pitchFamily="34" charset="0"/>
        </a:defRPr>
      </a:lvl3pPr>
      <a:lvl4pPr algn="ctr" rtl="0" eaLnBrk="1" fontAlgn="base" hangingPunct="1">
        <a:spcBef>
          <a:spcPct val="0"/>
        </a:spcBef>
        <a:spcAft>
          <a:spcPct val="0"/>
        </a:spcAft>
        <a:defRPr sz="4400">
          <a:solidFill>
            <a:schemeClr val="tx2"/>
          </a:solidFill>
          <a:latin typeface="Arial" pitchFamily="34" charset="0"/>
        </a:defRPr>
      </a:lvl4pPr>
      <a:lvl5pPr algn="ctr" rtl="0" eaLnBrk="1" fontAlgn="base" hangingPunct="1">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8" descr="Hintergrund"/>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0" y="1133475"/>
            <a:ext cx="9144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Stiftung Balken groß"/>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0" y="6669088"/>
            <a:ext cx="9144000"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Stiftung Balken klein"/>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0" y="1125538"/>
            <a:ext cx="9144000" cy="8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Logo"/>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7812088" y="46038"/>
            <a:ext cx="1030287"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7575550" y="755650"/>
            <a:ext cx="1519238" cy="344488"/>
          </a:xfrm>
          <a:prstGeom prst="rect">
            <a:avLst/>
          </a:prstGeom>
          <a:noFill/>
          <a:ln w="9525">
            <a:noFill/>
            <a:miter lim="800000"/>
            <a:headEnd/>
            <a:tailEnd/>
          </a:ln>
          <a:effectLst/>
        </p:spPr>
        <p:txBody>
          <a:bodyPr wrap="none">
            <a:spAutoFit/>
          </a:bodyPr>
          <a:lstStyle/>
          <a:p>
            <a:pPr algn="ctr">
              <a:lnSpc>
                <a:spcPct val="110000"/>
              </a:lnSpc>
              <a:defRPr/>
            </a:pPr>
            <a:r>
              <a:rPr lang="de-DE" sz="800" b="1" dirty="0">
                <a:solidFill>
                  <a:srgbClr val="21426D"/>
                </a:solidFill>
                <a:cs typeface="+mn-cs"/>
              </a:rPr>
              <a:t>M</a:t>
            </a:r>
            <a:r>
              <a:rPr lang="de-DE" sz="700" b="1" dirty="0">
                <a:solidFill>
                  <a:srgbClr val="21426D"/>
                </a:solidFill>
                <a:cs typeface="+mn-cs"/>
              </a:rPr>
              <a:t>ICHAEL</a:t>
            </a:r>
            <a:r>
              <a:rPr lang="de-DE" sz="800" b="1" dirty="0">
                <a:solidFill>
                  <a:srgbClr val="21426D"/>
                </a:solidFill>
                <a:cs typeface="+mn-cs"/>
              </a:rPr>
              <a:t> S</a:t>
            </a:r>
            <a:r>
              <a:rPr lang="de-DE" sz="700" b="1" dirty="0">
                <a:solidFill>
                  <a:srgbClr val="21426D"/>
                </a:solidFill>
                <a:cs typeface="+mn-cs"/>
              </a:rPr>
              <a:t>UCCOW</a:t>
            </a:r>
            <a:r>
              <a:rPr lang="de-DE" sz="800" b="1" dirty="0">
                <a:solidFill>
                  <a:srgbClr val="21426D"/>
                </a:solidFill>
                <a:cs typeface="+mn-cs"/>
              </a:rPr>
              <a:t> S</a:t>
            </a:r>
            <a:r>
              <a:rPr lang="de-DE" sz="700" b="1" dirty="0">
                <a:solidFill>
                  <a:srgbClr val="21426D"/>
                </a:solidFill>
                <a:cs typeface="+mn-cs"/>
              </a:rPr>
              <a:t>TIFTUNG</a:t>
            </a:r>
          </a:p>
          <a:p>
            <a:pPr algn="ctr">
              <a:lnSpc>
                <a:spcPct val="110000"/>
              </a:lnSpc>
              <a:defRPr/>
            </a:pPr>
            <a:r>
              <a:rPr lang="de-DE" sz="700" dirty="0" err="1">
                <a:solidFill>
                  <a:srgbClr val="21426D"/>
                </a:solidFill>
                <a:cs typeface="+mn-cs"/>
              </a:rPr>
              <a:t>for</a:t>
            </a:r>
            <a:r>
              <a:rPr lang="de-DE" sz="700" dirty="0">
                <a:solidFill>
                  <a:srgbClr val="21426D"/>
                </a:solidFill>
                <a:cs typeface="+mn-cs"/>
              </a:rPr>
              <a:t> </a:t>
            </a:r>
            <a:r>
              <a:rPr lang="de-DE" sz="700" dirty="0" err="1">
                <a:solidFill>
                  <a:srgbClr val="21426D"/>
                </a:solidFill>
                <a:cs typeface="+mn-cs"/>
              </a:rPr>
              <a:t>the</a:t>
            </a:r>
            <a:r>
              <a:rPr lang="de-DE" sz="700" dirty="0">
                <a:solidFill>
                  <a:srgbClr val="21426D"/>
                </a:solidFill>
                <a:cs typeface="+mn-cs"/>
              </a:rPr>
              <a:t> </a:t>
            </a:r>
            <a:r>
              <a:rPr lang="de-DE" sz="700" dirty="0" err="1">
                <a:solidFill>
                  <a:srgbClr val="21426D"/>
                </a:solidFill>
                <a:cs typeface="+mn-cs"/>
              </a:rPr>
              <a:t>Protection</a:t>
            </a:r>
            <a:r>
              <a:rPr lang="de-DE" sz="700" dirty="0">
                <a:solidFill>
                  <a:srgbClr val="21426D"/>
                </a:solidFill>
                <a:cs typeface="+mn-cs"/>
              </a:rPr>
              <a:t> </a:t>
            </a:r>
            <a:r>
              <a:rPr lang="de-DE" sz="700" dirty="0" err="1">
                <a:solidFill>
                  <a:srgbClr val="21426D"/>
                </a:solidFill>
                <a:cs typeface="+mn-cs"/>
              </a:rPr>
              <a:t>of</a:t>
            </a:r>
            <a:r>
              <a:rPr lang="de-DE" sz="700" dirty="0">
                <a:solidFill>
                  <a:srgbClr val="21426D"/>
                </a:solidFill>
                <a:cs typeface="+mn-cs"/>
              </a:rPr>
              <a:t> Nature</a:t>
            </a:r>
          </a:p>
        </p:txBody>
      </p:sp>
    </p:spTree>
    <p:extLst>
      <p:ext uri="{BB962C8B-B14F-4D97-AF65-F5344CB8AC3E}">
        <p14:creationId xmlns:p14="http://schemas.microsoft.com/office/powerpoint/2010/main" val="3440172213"/>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 id="2147483782" r:id="rId18"/>
    <p:sldLayoutId id="2147483783" r:id="rId19"/>
  </p:sldLayoutIdLst>
  <p:transition spd="slow"/>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defRPr>
      </a:lvl2pPr>
      <a:lvl3pPr algn="ctr" rtl="0" eaLnBrk="1" fontAlgn="base" hangingPunct="1">
        <a:spcBef>
          <a:spcPct val="0"/>
        </a:spcBef>
        <a:spcAft>
          <a:spcPct val="0"/>
        </a:spcAft>
        <a:defRPr sz="4400">
          <a:solidFill>
            <a:schemeClr val="tx2"/>
          </a:solidFill>
          <a:latin typeface="Arial" pitchFamily="34" charset="0"/>
        </a:defRPr>
      </a:lvl3pPr>
      <a:lvl4pPr algn="ctr" rtl="0" eaLnBrk="1" fontAlgn="base" hangingPunct="1">
        <a:spcBef>
          <a:spcPct val="0"/>
        </a:spcBef>
        <a:spcAft>
          <a:spcPct val="0"/>
        </a:spcAft>
        <a:defRPr sz="4400">
          <a:solidFill>
            <a:schemeClr val="tx2"/>
          </a:solidFill>
          <a:latin typeface="Arial" pitchFamily="34" charset="0"/>
        </a:defRPr>
      </a:lvl4pPr>
      <a:lvl5pPr algn="ctr" rtl="0" eaLnBrk="1" fontAlgn="base" hangingPunct="1">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0" y="5805488"/>
            <a:ext cx="91440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130000"/>
              </a:lnSpc>
            </a:pPr>
            <a:r>
              <a:rPr lang="de-DE" sz="2000" b="1" dirty="0">
                <a:solidFill>
                  <a:srgbClr val="21426D"/>
                </a:solidFill>
              </a:rPr>
              <a:t>Prof. </a:t>
            </a:r>
            <a:r>
              <a:rPr lang="de-DE" sz="2000" b="1" dirty="0" err="1">
                <a:solidFill>
                  <a:srgbClr val="21426D"/>
                </a:solidFill>
              </a:rPr>
              <a:t>em</a:t>
            </a:r>
            <a:r>
              <a:rPr lang="de-DE" sz="2000" b="1" dirty="0">
                <a:solidFill>
                  <a:srgbClr val="21426D"/>
                </a:solidFill>
              </a:rPr>
              <a:t>. Dr. Michael </a:t>
            </a:r>
            <a:r>
              <a:rPr lang="de-DE" sz="2000" b="1" dirty="0" err="1">
                <a:solidFill>
                  <a:srgbClr val="21426D"/>
                </a:solidFill>
              </a:rPr>
              <a:t>Succow</a:t>
            </a:r>
            <a:endParaRPr lang="de-DE" sz="2000" b="1" dirty="0">
              <a:solidFill>
                <a:srgbClr val="21426D"/>
              </a:solidFill>
            </a:endParaRPr>
          </a:p>
          <a:p>
            <a:pPr algn="ctr" eaLnBrk="1" hangingPunct="1">
              <a:lnSpc>
                <a:spcPct val="130000"/>
              </a:lnSpc>
            </a:pPr>
            <a:r>
              <a:rPr lang="de-DE" sz="1600" b="1" dirty="0" smtClean="0">
                <a:solidFill>
                  <a:srgbClr val="21426D"/>
                </a:solidFill>
              </a:rPr>
              <a:t>Michael </a:t>
            </a:r>
            <a:r>
              <a:rPr lang="de-DE" sz="1600" b="1" dirty="0" err="1" smtClean="0">
                <a:solidFill>
                  <a:srgbClr val="21426D"/>
                </a:solidFill>
              </a:rPr>
              <a:t>Succow</a:t>
            </a:r>
            <a:r>
              <a:rPr lang="de-DE" sz="1600" b="1" dirty="0" smtClean="0">
                <a:solidFill>
                  <a:srgbClr val="21426D"/>
                </a:solidFill>
              </a:rPr>
              <a:t> Stiftung zum Schutz der Natur</a:t>
            </a:r>
            <a:endParaRPr lang="de-DE" sz="1600" b="1" dirty="0">
              <a:solidFill>
                <a:srgbClr val="21426D"/>
              </a:solidFill>
            </a:endParaRPr>
          </a:p>
        </p:txBody>
      </p:sp>
      <p:sp>
        <p:nvSpPr>
          <p:cNvPr id="30723" name="Text Box 3"/>
          <p:cNvSpPr txBox="1">
            <a:spLocks noChangeArrowheads="1"/>
          </p:cNvSpPr>
          <p:nvPr/>
        </p:nvSpPr>
        <p:spPr bwMode="auto">
          <a:xfrm>
            <a:off x="683568" y="188640"/>
            <a:ext cx="69847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de-DE" sz="1600" b="1" dirty="0" smtClean="0">
                <a:solidFill>
                  <a:srgbClr val="21426D"/>
                </a:solidFill>
              </a:rPr>
              <a:t>Fachaustausch Wissenschaft und Praxis</a:t>
            </a:r>
            <a:br>
              <a:rPr lang="de-DE" sz="1600" b="1" dirty="0" smtClean="0">
                <a:solidFill>
                  <a:srgbClr val="21426D"/>
                </a:solidFill>
              </a:rPr>
            </a:br>
            <a:r>
              <a:rPr lang="de-DE" sz="1600" b="1" dirty="0" smtClean="0">
                <a:solidFill>
                  <a:srgbClr val="21426D"/>
                </a:solidFill>
              </a:rPr>
              <a:t>Bodenmanagement – Boden, Wasser, Nährstoffe, pH-Wert</a:t>
            </a:r>
            <a:br>
              <a:rPr lang="de-DE" sz="1600" b="1" dirty="0" smtClean="0">
                <a:solidFill>
                  <a:srgbClr val="21426D"/>
                </a:solidFill>
              </a:rPr>
            </a:br>
            <a:r>
              <a:rPr lang="de-DE" sz="1600" b="1" dirty="0" smtClean="0">
                <a:solidFill>
                  <a:srgbClr val="21426D"/>
                </a:solidFill>
              </a:rPr>
              <a:t>Gut &amp; </a:t>
            </a:r>
            <a:r>
              <a:rPr lang="de-DE" sz="1600" b="1" dirty="0" err="1" smtClean="0">
                <a:solidFill>
                  <a:srgbClr val="21426D"/>
                </a:solidFill>
              </a:rPr>
              <a:t>Bösel</a:t>
            </a:r>
            <a:r>
              <a:rPr lang="de-DE" sz="1600" b="1" dirty="0" smtClean="0">
                <a:solidFill>
                  <a:srgbClr val="21426D"/>
                </a:solidFill>
              </a:rPr>
              <a:t>, Alt </a:t>
            </a:r>
            <a:r>
              <a:rPr lang="de-DE" sz="1600" b="1" dirty="0" err="1" smtClean="0">
                <a:solidFill>
                  <a:srgbClr val="21426D"/>
                </a:solidFill>
              </a:rPr>
              <a:t>Madlitz</a:t>
            </a:r>
            <a:r>
              <a:rPr lang="de-DE" sz="1600" b="1" dirty="0" smtClean="0">
                <a:solidFill>
                  <a:srgbClr val="21426D"/>
                </a:solidFill>
              </a:rPr>
              <a:t>, 13. Oktober 2022</a:t>
            </a:r>
            <a:endParaRPr lang="de-DE" sz="1600" b="1" dirty="0">
              <a:solidFill>
                <a:srgbClr val="21426D"/>
              </a:solidFill>
            </a:endParaRPr>
          </a:p>
        </p:txBody>
      </p:sp>
      <p:sp>
        <p:nvSpPr>
          <p:cNvPr id="30724" name="Text Box 4"/>
          <p:cNvSpPr txBox="1">
            <a:spLocks noChangeArrowheads="1"/>
          </p:cNvSpPr>
          <p:nvPr/>
        </p:nvSpPr>
        <p:spPr bwMode="auto">
          <a:xfrm>
            <a:off x="251520" y="2243011"/>
            <a:ext cx="8352928"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de-DE" sz="3200" b="1" dirty="0">
                <a:solidFill>
                  <a:srgbClr val="21426D"/>
                </a:solidFill>
              </a:rPr>
              <a:t>Prof. </a:t>
            </a:r>
            <a:r>
              <a:rPr lang="de-DE" sz="3200" b="1" dirty="0" err="1">
                <a:solidFill>
                  <a:srgbClr val="21426D"/>
                </a:solidFill>
              </a:rPr>
              <a:t>em</a:t>
            </a:r>
            <a:r>
              <a:rPr lang="de-DE" sz="3200" b="1" dirty="0">
                <a:solidFill>
                  <a:srgbClr val="21426D"/>
                </a:solidFill>
              </a:rPr>
              <a:t>. Dr. Michael Succow</a:t>
            </a:r>
            <a:r>
              <a:rPr lang="de-DE" sz="3200" b="1" dirty="0" smtClean="0">
                <a:solidFill>
                  <a:srgbClr val="21426D"/>
                </a:solidFill>
              </a:rPr>
              <a:t>:</a:t>
            </a:r>
            <a:r>
              <a:rPr lang="de-DE" sz="3200" dirty="0" smtClean="0">
                <a:solidFill>
                  <a:srgbClr val="21426D"/>
                </a:solidFill>
              </a:rPr>
              <a:t/>
            </a:r>
            <a:br>
              <a:rPr lang="de-DE" sz="3200" dirty="0" smtClean="0">
                <a:solidFill>
                  <a:srgbClr val="21426D"/>
                </a:solidFill>
              </a:rPr>
            </a:br>
            <a:r>
              <a:rPr lang="de-DE" sz="4400" dirty="0">
                <a:solidFill>
                  <a:srgbClr val="21426D"/>
                </a:solidFill>
              </a:rPr>
              <a:t/>
            </a:r>
            <a:br>
              <a:rPr lang="de-DE" sz="4400" dirty="0">
                <a:solidFill>
                  <a:srgbClr val="21426D"/>
                </a:solidFill>
              </a:rPr>
            </a:br>
            <a:r>
              <a:rPr lang="de-DE" sz="3600" b="1" dirty="0" smtClean="0">
                <a:solidFill>
                  <a:srgbClr val="21426D"/>
                </a:solidFill>
              </a:rPr>
              <a:t>Zur Zukunft unserer Kulturlandschaft</a:t>
            </a:r>
            <a:endParaRPr lang="de-DE" sz="3600" b="1" dirty="0">
              <a:solidFill>
                <a:srgbClr val="21426D"/>
              </a:solidFill>
              <a:latin typeface="Arial Black" panose="020B0A04020102020204" pitchFamily="34" charset="0"/>
            </a:endParaRPr>
          </a:p>
          <a:p>
            <a:pPr algn="ctr" eaLnBrk="1" hangingPunct="1"/>
            <a:endParaRPr lang="de-DE" dirty="0">
              <a:solidFill>
                <a:srgbClr val="21426D"/>
              </a:solidFill>
            </a:endParaRPr>
          </a:p>
        </p:txBody>
      </p:sp>
    </p:spTree>
    <p:extLst>
      <p:ext uri="{BB962C8B-B14F-4D97-AF65-F5344CB8AC3E}">
        <p14:creationId xmlns:p14="http://schemas.microsoft.com/office/powerpoint/2010/main" val="1676446200"/>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6952" y="2162473"/>
            <a:ext cx="8928992" cy="3785652"/>
          </a:xfrm>
          <a:prstGeom prst="rect">
            <a:avLst/>
          </a:prstGeom>
          <a:noFill/>
        </p:spPr>
        <p:txBody>
          <a:bodyPr wrap="square" rtlCol="0">
            <a:spAutoFit/>
          </a:bodyPr>
          <a:lstStyle/>
          <a:p>
            <a:endParaRPr lang="de-DE" sz="2000" dirty="0" smtClean="0">
              <a:solidFill>
                <a:srgbClr val="21426D"/>
              </a:solidFill>
            </a:endParaRPr>
          </a:p>
          <a:p>
            <a:r>
              <a:rPr lang="de-DE" sz="2400" dirty="0" smtClean="0">
                <a:solidFill>
                  <a:srgbClr val="21426D"/>
                </a:solidFill>
              </a:rPr>
              <a:t>„Und wenn man mich fragt, auf welches Naturgut es am meisten ankommt, weil es am meisten gefährdet und unersetzbar ist, dann antworte ich nicht mit Klima oder Biodiversität, sondern nenne den Boden, und zwar den humusreichen, mit höchster Vielfalt belebten, das produktive Pflanzenleben sichernden „Oberboden“.</a:t>
            </a:r>
          </a:p>
          <a:p>
            <a:r>
              <a:rPr lang="de-DE" sz="2400" dirty="0">
                <a:solidFill>
                  <a:srgbClr val="21426D"/>
                </a:solidFill>
              </a:rPr>
              <a:t>	</a:t>
            </a:r>
            <a:r>
              <a:rPr lang="de-DE" sz="2400" dirty="0" smtClean="0">
                <a:solidFill>
                  <a:srgbClr val="21426D"/>
                </a:solidFill>
              </a:rPr>
              <a:t>	</a:t>
            </a:r>
          </a:p>
          <a:p>
            <a:r>
              <a:rPr lang="de-DE" sz="2400" dirty="0">
                <a:solidFill>
                  <a:srgbClr val="21426D"/>
                </a:solidFill>
              </a:rPr>
              <a:t>	</a:t>
            </a:r>
            <a:r>
              <a:rPr lang="de-DE" sz="2400" dirty="0" smtClean="0">
                <a:solidFill>
                  <a:srgbClr val="21426D"/>
                </a:solidFill>
              </a:rPr>
              <a:t>	</a:t>
            </a:r>
            <a:r>
              <a:rPr lang="de-DE" sz="1400" dirty="0" smtClean="0">
                <a:solidFill>
                  <a:srgbClr val="21426D"/>
                </a:solidFill>
              </a:rPr>
              <a:t>Prof. em. Wolfgang Haber, Andreas Hermes-Akademie, Bonn 2015</a:t>
            </a:r>
          </a:p>
          <a:p>
            <a:r>
              <a:rPr lang="de-DE" sz="1400" dirty="0">
                <a:solidFill>
                  <a:srgbClr val="21426D"/>
                </a:solidFill>
              </a:rPr>
              <a:t>	</a:t>
            </a:r>
            <a:r>
              <a:rPr lang="de-DE" sz="1400" dirty="0" smtClean="0">
                <a:solidFill>
                  <a:srgbClr val="21426D"/>
                </a:solidFill>
              </a:rPr>
              <a:t>	(1966 erster Lehrstuhl für Landschaftsökologie in Deutschland an der TU München)	</a:t>
            </a:r>
            <a:endParaRPr lang="de-DE" sz="1400" dirty="0">
              <a:solidFill>
                <a:srgbClr val="21426D"/>
              </a:solidFill>
            </a:endParaRPr>
          </a:p>
        </p:txBody>
      </p:sp>
      <p:sp>
        <p:nvSpPr>
          <p:cNvPr id="3" name="Textfeld 2"/>
          <p:cNvSpPr txBox="1"/>
          <p:nvPr/>
        </p:nvSpPr>
        <p:spPr>
          <a:xfrm>
            <a:off x="323528" y="1700808"/>
            <a:ext cx="6552728" cy="461665"/>
          </a:xfrm>
          <a:prstGeom prst="rect">
            <a:avLst/>
          </a:prstGeom>
          <a:noFill/>
        </p:spPr>
        <p:txBody>
          <a:bodyPr wrap="square" rtlCol="0">
            <a:spAutoFit/>
          </a:bodyPr>
          <a:lstStyle/>
          <a:p>
            <a:r>
              <a:rPr lang="de-DE" sz="2400" b="1" dirty="0">
                <a:solidFill>
                  <a:srgbClr val="21426D"/>
                </a:solidFill>
              </a:rPr>
              <a:t>Gedanken von Wolfgang </a:t>
            </a:r>
            <a:r>
              <a:rPr lang="de-DE" sz="2400" b="1" dirty="0" smtClean="0">
                <a:solidFill>
                  <a:srgbClr val="21426D"/>
                </a:solidFill>
              </a:rPr>
              <a:t>Haber:</a:t>
            </a:r>
            <a:endParaRPr lang="de-DE" sz="2400" b="1" dirty="0">
              <a:solidFill>
                <a:srgbClr val="21426D"/>
              </a:solidFill>
            </a:endParaRPr>
          </a:p>
        </p:txBody>
      </p:sp>
      <p:sp>
        <p:nvSpPr>
          <p:cNvPr id="4" name="Textfeld 3"/>
          <p:cNvSpPr txBox="1"/>
          <p:nvPr/>
        </p:nvSpPr>
        <p:spPr>
          <a:xfrm>
            <a:off x="-180528" y="188640"/>
            <a:ext cx="8064896" cy="954107"/>
          </a:xfrm>
          <a:prstGeom prst="rect">
            <a:avLst/>
          </a:prstGeom>
          <a:noFill/>
        </p:spPr>
        <p:txBody>
          <a:bodyPr wrap="square" rtlCol="0">
            <a:spAutoFit/>
          </a:bodyPr>
          <a:lstStyle/>
          <a:p>
            <a:pPr algn="ctr"/>
            <a:r>
              <a:rPr lang="de-DE" sz="2800" b="1" dirty="0" smtClean="0">
                <a:solidFill>
                  <a:srgbClr val="21426D"/>
                </a:solidFill>
              </a:rPr>
              <a:t>Boden – das am stärksten gefährdete Naturgut</a:t>
            </a:r>
            <a:endParaRPr lang="de-DE" sz="2800" b="1" dirty="0">
              <a:solidFill>
                <a:srgbClr val="21426D"/>
              </a:solidFill>
            </a:endParaRPr>
          </a:p>
        </p:txBody>
      </p:sp>
    </p:spTree>
    <p:extLst>
      <p:ext uri="{BB962C8B-B14F-4D97-AF65-F5344CB8AC3E}">
        <p14:creationId xmlns:p14="http://schemas.microsoft.com/office/powerpoint/2010/main" val="965360422"/>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Inhaltsplatzhalter 2"/>
          <p:cNvSpPr>
            <a:spLocks noGrp="1"/>
          </p:cNvSpPr>
          <p:nvPr>
            <p:ph idx="4294967295"/>
          </p:nvPr>
        </p:nvSpPr>
        <p:spPr bwMode="auto">
          <a:xfrm>
            <a:off x="0" y="1412875"/>
            <a:ext cx="8229600" cy="53292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endParaRPr lang="de-DE" sz="1600" smtClean="0"/>
          </a:p>
          <a:p>
            <a:pPr>
              <a:buFontTx/>
              <a:buNone/>
            </a:pPr>
            <a:endParaRPr lang="de-DE" sz="1600" smtClean="0"/>
          </a:p>
          <a:p>
            <a:pPr>
              <a:buFontTx/>
              <a:buNone/>
            </a:pPr>
            <a:endParaRPr lang="de-DE" smtClean="0"/>
          </a:p>
          <a:p>
            <a:pPr>
              <a:buFontTx/>
              <a:buNone/>
            </a:pPr>
            <a:endParaRPr lang="de-DE" smtClean="0"/>
          </a:p>
        </p:txBody>
      </p:sp>
      <p:sp>
        <p:nvSpPr>
          <p:cNvPr id="4" name="Textfeld 3"/>
          <p:cNvSpPr txBox="1"/>
          <p:nvPr/>
        </p:nvSpPr>
        <p:spPr>
          <a:xfrm>
            <a:off x="395536" y="1844824"/>
            <a:ext cx="8280400" cy="4585871"/>
          </a:xfrm>
          <a:prstGeom prst="rect">
            <a:avLst/>
          </a:prstGeom>
          <a:noFill/>
        </p:spPr>
        <p:txBody>
          <a:bodyPr>
            <a:spAutoFit/>
          </a:bodyPr>
          <a:lstStyle/>
          <a:p>
            <a:pPr marL="285750" indent="-285750">
              <a:buFont typeface="Arial" pitchFamily="34" charset="0"/>
              <a:buChar char="•"/>
              <a:defRPr/>
            </a:pPr>
            <a:r>
              <a:rPr lang="de-DE" sz="2000" dirty="0" smtClean="0">
                <a:solidFill>
                  <a:srgbClr val="21426D"/>
                </a:solidFill>
              </a:rPr>
              <a:t>In </a:t>
            </a:r>
            <a:r>
              <a:rPr lang="de-DE" sz="2000" dirty="0">
                <a:solidFill>
                  <a:srgbClr val="21426D"/>
                </a:solidFill>
              </a:rPr>
              <a:t>der Biosphäre - der </a:t>
            </a:r>
            <a:r>
              <a:rPr lang="de-DE" sz="2000" dirty="0" smtClean="0">
                <a:solidFill>
                  <a:srgbClr val="21426D"/>
                </a:solidFill>
              </a:rPr>
              <a:t>dünnen Haut unserer Erde -  </a:t>
            </a:r>
            <a:r>
              <a:rPr lang="de-DE" sz="2000" dirty="0">
                <a:solidFill>
                  <a:srgbClr val="21426D"/>
                </a:solidFill>
              </a:rPr>
              <a:t>hängt alles mit allem zusammen. Dieses Zusammenwirken </a:t>
            </a:r>
            <a:r>
              <a:rPr lang="de-DE" sz="2000" dirty="0" smtClean="0">
                <a:solidFill>
                  <a:srgbClr val="21426D"/>
                </a:solidFill>
              </a:rPr>
              <a:t>bedingt fortwährende Veränderung </a:t>
            </a:r>
            <a:r>
              <a:rPr lang="de-DE" sz="2000" dirty="0" smtClean="0">
                <a:solidFill>
                  <a:srgbClr val="21426D"/>
                </a:solidFill>
              </a:rPr>
              <a:t>(</a:t>
            </a:r>
            <a:r>
              <a:rPr lang="de-DE" sz="2000" dirty="0">
                <a:solidFill>
                  <a:srgbClr val="21426D"/>
                </a:solidFill>
              </a:rPr>
              <a:t>E</a:t>
            </a:r>
            <a:r>
              <a:rPr lang="de-DE" sz="2000" dirty="0" smtClean="0">
                <a:solidFill>
                  <a:srgbClr val="21426D"/>
                </a:solidFill>
              </a:rPr>
              <a:t>volution) mit ständiger Optimierung</a:t>
            </a:r>
            <a:r>
              <a:rPr lang="de-DE" sz="2000" dirty="0" smtClean="0">
                <a:solidFill>
                  <a:srgbClr val="21426D"/>
                </a:solidFill>
              </a:rPr>
              <a:t>.</a:t>
            </a:r>
            <a:br>
              <a:rPr lang="de-DE" sz="2000" dirty="0" smtClean="0">
                <a:solidFill>
                  <a:srgbClr val="21426D"/>
                </a:solidFill>
              </a:rPr>
            </a:br>
            <a:endParaRPr lang="de-DE" sz="2000" dirty="0" smtClean="0">
              <a:solidFill>
                <a:srgbClr val="21426D"/>
              </a:solidFill>
            </a:endParaRPr>
          </a:p>
          <a:p>
            <a:pPr marL="285750" indent="-285750">
              <a:buFont typeface="Arial" pitchFamily="34" charset="0"/>
              <a:buChar char="•"/>
              <a:defRPr/>
            </a:pPr>
            <a:r>
              <a:rPr lang="de-DE" sz="2000" dirty="0" smtClean="0">
                <a:solidFill>
                  <a:srgbClr val="21426D"/>
                </a:solidFill>
              </a:rPr>
              <a:t>Die </a:t>
            </a:r>
            <a:r>
              <a:rPr lang="de-DE" sz="2000" dirty="0">
                <a:solidFill>
                  <a:srgbClr val="21426D"/>
                </a:solidFill>
              </a:rPr>
              <a:t>bisherige Lehrmeinung, dass allein die Konkurrenz die treibende Kraft der Evolution sei, ist nur die halbe Wahrheit. Ökosysteme beruhen auf dem Zusammenspiel all ihrer Bestandteile</a:t>
            </a:r>
            <a:r>
              <a:rPr lang="de-DE" sz="2000" dirty="0" smtClean="0">
                <a:solidFill>
                  <a:srgbClr val="21426D"/>
                </a:solidFill>
              </a:rPr>
              <a:t>. Das gilt auch für jeden Organismus.</a:t>
            </a:r>
            <a:endParaRPr lang="de-DE" sz="2000" dirty="0">
              <a:solidFill>
                <a:srgbClr val="21426D"/>
              </a:solidFill>
            </a:endParaRPr>
          </a:p>
          <a:p>
            <a:pPr>
              <a:defRPr/>
            </a:pPr>
            <a:endParaRPr lang="de-DE" sz="2000" dirty="0">
              <a:solidFill>
                <a:srgbClr val="21426D"/>
              </a:solidFill>
            </a:endParaRPr>
          </a:p>
          <a:p>
            <a:pPr marL="285750" indent="-285750">
              <a:buFont typeface="Arial" pitchFamily="34" charset="0"/>
              <a:buChar char="•"/>
              <a:defRPr/>
            </a:pPr>
            <a:r>
              <a:rPr lang="de-DE" sz="2000" dirty="0">
                <a:solidFill>
                  <a:srgbClr val="21426D"/>
                </a:solidFill>
              </a:rPr>
              <a:t>Die Stoffflüsse unserer Biosphäre mit ihrer fortwährend gebildeten organischen Substanz unterliegen dabei zwei </a:t>
            </a:r>
            <a:r>
              <a:rPr lang="de-DE" sz="2000" dirty="0" smtClean="0">
                <a:solidFill>
                  <a:srgbClr val="21426D"/>
                </a:solidFill>
              </a:rPr>
              <a:t>Prinzipien</a:t>
            </a:r>
            <a:r>
              <a:rPr lang="de-DE" sz="2000" dirty="0">
                <a:solidFill>
                  <a:srgbClr val="21426D"/>
                </a:solidFill>
              </a:rPr>
              <a:t>: </a:t>
            </a:r>
          </a:p>
          <a:p>
            <a:pPr marL="742950" lvl="1" indent="-285750">
              <a:buFont typeface="Arial" pitchFamily="34" charset="0"/>
              <a:buChar char="•"/>
              <a:defRPr/>
            </a:pPr>
            <a:r>
              <a:rPr lang="de-DE" sz="2000" dirty="0">
                <a:solidFill>
                  <a:srgbClr val="21426D"/>
                </a:solidFill>
              </a:rPr>
              <a:t>Recycling, d.h. im Kreislauf halten (Humusbildung)</a:t>
            </a:r>
          </a:p>
          <a:p>
            <a:pPr marL="742950" lvl="1" indent="-285750">
              <a:buFont typeface="Arial" pitchFamily="34" charset="0"/>
              <a:buChar char="•"/>
              <a:defRPr/>
            </a:pPr>
            <a:r>
              <a:rPr lang="de-DE" sz="2000" dirty="0">
                <a:solidFill>
                  <a:srgbClr val="21426D"/>
                </a:solidFill>
              </a:rPr>
              <a:t>Festlegung, d.h. aus dem Kreislauf absondern (</a:t>
            </a:r>
            <a:r>
              <a:rPr lang="de-DE" sz="2000" dirty="0" err="1">
                <a:solidFill>
                  <a:srgbClr val="21426D"/>
                </a:solidFill>
              </a:rPr>
              <a:t>Fossilisierung</a:t>
            </a:r>
            <a:r>
              <a:rPr lang="de-DE" sz="2000" dirty="0" smtClean="0">
                <a:solidFill>
                  <a:srgbClr val="21426D"/>
                </a:solidFill>
              </a:rPr>
              <a:t>)</a:t>
            </a:r>
          </a:p>
          <a:p>
            <a:pPr lvl="1">
              <a:defRPr/>
            </a:pPr>
            <a:endParaRPr lang="de-DE" dirty="0">
              <a:solidFill>
                <a:srgbClr val="21426D"/>
              </a:solidFill>
            </a:endParaRPr>
          </a:p>
          <a:p>
            <a:pPr algn="r">
              <a:defRPr/>
            </a:pPr>
            <a:r>
              <a:rPr lang="de-DE" sz="1400" dirty="0">
                <a:solidFill>
                  <a:srgbClr val="21426D"/>
                </a:solidFill>
              </a:rPr>
              <a:t>M. </a:t>
            </a:r>
            <a:r>
              <a:rPr lang="de-DE" sz="1400" dirty="0" err="1">
                <a:solidFill>
                  <a:srgbClr val="21426D"/>
                </a:solidFill>
              </a:rPr>
              <a:t>Succow</a:t>
            </a:r>
            <a:r>
              <a:rPr lang="de-DE" sz="1400" dirty="0">
                <a:solidFill>
                  <a:srgbClr val="21426D"/>
                </a:solidFill>
              </a:rPr>
              <a:t> 2015</a:t>
            </a:r>
          </a:p>
        </p:txBody>
      </p:sp>
      <p:sp>
        <p:nvSpPr>
          <p:cNvPr id="6148" name="Textfeld 4"/>
          <p:cNvSpPr txBox="1">
            <a:spLocks noChangeArrowheads="1"/>
          </p:cNvSpPr>
          <p:nvPr/>
        </p:nvSpPr>
        <p:spPr bwMode="auto">
          <a:xfrm>
            <a:off x="611188" y="333375"/>
            <a:ext cx="6553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de-DE" sz="2400" b="1">
                <a:solidFill>
                  <a:srgbClr val="21426D"/>
                </a:solidFill>
              </a:rPr>
              <a:t>Ökologie – das Programm der Natur</a:t>
            </a:r>
          </a:p>
        </p:txBody>
      </p:sp>
    </p:spTree>
    <p:extLst>
      <p:ext uri="{BB962C8B-B14F-4D97-AF65-F5344CB8AC3E}">
        <p14:creationId xmlns:p14="http://schemas.microsoft.com/office/powerpoint/2010/main" val="4010896607"/>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llipse 9"/>
          <p:cNvSpPr/>
          <p:nvPr/>
        </p:nvSpPr>
        <p:spPr>
          <a:xfrm>
            <a:off x="971600" y="4869160"/>
            <a:ext cx="2086113" cy="14442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Ellipse 7"/>
          <p:cNvSpPr/>
          <p:nvPr/>
        </p:nvSpPr>
        <p:spPr>
          <a:xfrm>
            <a:off x="6605760" y="2948111"/>
            <a:ext cx="1710656" cy="1128961"/>
          </a:xfrm>
          <a:prstGeom prst="ellipse">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269" name="Text Box 3"/>
          <p:cNvSpPr txBox="1">
            <a:spLocks noChangeArrowheads="1"/>
          </p:cNvSpPr>
          <p:nvPr/>
        </p:nvSpPr>
        <p:spPr bwMode="auto">
          <a:xfrm>
            <a:off x="451621" y="200095"/>
            <a:ext cx="946854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de-DE" altLang="de-DE" sz="2500" b="1" dirty="0" smtClean="0">
                <a:solidFill>
                  <a:srgbClr val="21426D"/>
                </a:solidFill>
              </a:rPr>
              <a:t>Kohlenstoffkreislauf – Landflächen der Erde</a:t>
            </a:r>
            <a:endParaRPr lang="de-DE" altLang="de-DE" sz="2500" b="1" dirty="0">
              <a:solidFill>
                <a:srgbClr val="21426D"/>
              </a:solidFill>
            </a:endParaRPr>
          </a:p>
        </p:txBody>
      </p:sp>
      <p:sp>
        <p:nvSpPr>
          <p:cNvPr id="11280" name="Text Box 17"/>
          <p:cNvSpPr txBox="1">
            <a:spLocks noChangeArrowheads="1"/>
          </p:cNvSpPr>
          <p:nvPr/>
        </p:nvSpPr>
        <p:spPr bwMode="auto">
          <a:xfrm rot="10800000">
            <a:off x="0" y="2970461"/>
            <a:ext cx="396875"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de-DE" altLang="de-DE" sz="1400" dirty="0"/>
              <a:t>Biosphäre</a:t>
            </a:r>
          </a:p>
        </p:txBody>
      </p:sp>
      <p:sp>
        <p:nvSpPr>
          <p:cNvPr id="11281" name="Text Box 18"/>
          <p:cNvSpPr txBox="1">
            <a:spLocks noChangeArrowheads="1"/>
          </p:cNvSpPr>
          <p:nvPr/>
        </p:nvSpPr>
        <p:spPr bwMode="auto">
          <a:xfrm rot="10800000">
            <a:off x="0" y="5075708"/>
            <a:ext cx="396875"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de-DE" altLang="de-DE" sz="1400" dirty="0"/>
              <a:t>Lithosphäre</a:t>
            </a:r>
          </a:p>
        </p:txBody>
      </p:sp>
      <p:sp>
        <p:nvSpPr>
          <p:cNvPr id="11282" name="Text Box 19"/>
          <p:cNvSpPr txBox="1">
            <a:spLocks noChangeArrowheads="1"/>
          </p:cNvSpPr>
          <p:nvPr/>
        </p:nvSpPr>
        <p:spPr bwMode="auto">
          <a:xfrm rot="10800000">
            <a:off x="0" y="1386408"/>
            <a:ext cx="671513"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de-DE" altLang="de-DE" sz="1400" dirty="0"/>
              <a:t>Stratosphäre</a:t>
            </a:r>
          </a:p>
          <a:p>
            <a:pPr eaLnBrk="1" hangingPunct="1"/>
            <a:endParaRPr lang="de-DE" altLang="de-DE" dirty="0"/>
          </a:p>
        </p:txBody>
      </p:sp>
      <p:sp>
        <p:nvSpPr>
          <p:cNvPr id="11285" name="Line 22"/>
          <p:cNvSpPr>
            <a:spLocks noChangeShapeType="1"/>
          </p:cNvSpPr>
          <p:nvPr/>
        </p:nvSpPr>
        <p:spPr bwMode="auto">
          <a:xfrm>
            <a:off x="0" y="4797152"/>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03" name="Text Box 13"/>
          <p:cNvSpPr txBox="1">
            <a:spLocks noChangeArrowheads="1"/>
          </p:cNvSpPr>
          <p:nvPr/>
        </p:nvSpPr>
        <p:spPr bwMode="auto">
          <a:xfrm>
            <a:off x="7092280" y="6385422"/>
            <a:ext cx="23399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de-DE" altLang="de-DE" sz="1200" dirty="0" smtClean="0"/>
              <a:t>Michael </a:t>
            </a:r>
            <a:r>
              <a:rPr lang="de-DE" altLang="de-DE" sz="1200" dirty="0"/>
              <a:t>Succow </a:t>
            </a:r>
            <a:r>
              <a:rPr lang="de-DE" altLang="de-DE" sz="1200" dirty="0" smtClean="0"/>
              <a:t>2019</a:t>
            </a:r>
            <a:endParaRPr lang="de-DE" altLang="de-DE" sz="1200" dirty="0"/>
          </a:p>
        </p:txBody>
      </p:sp>
      <p:sp>
        <p:nvSpPr>
          <p:cNvPr id="11305" name="Textfeld 40"/>
          <p:cNvSpPr txBox="1">
            <a:spLocks noChangeArrowheads="1"/>
          </p:cNvSpPr>
          <p:nvPr/>
        </p:nvSpPr>
        <p:spPr bwMode="auto">
          <a:xfrm>
            <a:off x="693297" y="6239052"/>
            <a:ext cx="22847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de-DE" altLang="de-DE" sz="1400" b="1" dirty="0"/>
              <a:t>„entsorgter</a:t>
            </a:r>
            <a:r>
              <a:rPr lang="de-DE" altLang="de-DE" sz="1400" b="1" dirty="0" smtClean="0"/>
              <a:t>“, </a:t>
            </a:r>
            <a:r>
              <a:rPr lang="de-DE" altLang="de-DE" sz="1400" b="1" dirty="0" err="1" smtClean="0"/>
              <a:t>fossilierter</a:t>
            </a:r>
            <a:r>
              <a:rPr lang="de-DE" altLang="de-DE" sz="1400" b="1" dirty="0"/>
              <a:t/>
            </a:r>
            <a:br>
              <a:rPr lang="de-DE" altLang="de-DE" sz="1400" b="1" dirty="0"/>
            </a:br>
            <a:r>
              <a:rPr lang="de-DE" altLang="de-DE" sz="1400" b="1" dirty="0"/>
              <a:t>Kohlenstoff</a:t>
            </a:r>
          </a:p>
        </p:txBody>
      </p:sp>
      <p:sp>
        <p:nvSpPr>
          <p:cNvPr id="2" name="Ellipse 1"/>
          <p:cNvSpPr/>
          <p:nvPr/>
        </p:nvSpPr>
        <p:spPr>
          <a:xfrm>
            <a:off x="771307" y="2858652"/>
            <a:ext cx="1858794" cy="1146412"/>
          </a:xfrm>
          <a:prstGeom prst="ellipse">
            <a:avLst/>
          </a:prstGeom>
          <a:solidFill>
            <a:schemeClr val="accent1"/>
          </a:solidFill>
          <a:ln w="444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Textfeld 2"/>
          <p:cNvSpPr txBox="1"/>
          <p:nvPr/>
        </p:nvSpPr>
        <p:spPr>
          <a:xfrm>
            <a:off x="1152362" y="3183359"/>
            <a:ext cx="1406661" cy="461665"/>
          </a:xfrm>
          <a:prstGeom prst="rect">
            <a:avLst/>
          </a:prstGeom>
          <a:noFill/>
        </p:spPr>
        <p:txBody>
          <a:bodyPr wrap="square" rtlCol="0">
            <a:spAutoFit/>
          </a:bodyPr>
          <a:lstStyle/>
          <a:p>
            <a:r>
              <a:rPr lang="de-DE" sz="2400" b="1" dirty="0" smtClean="0"/>
              <a:t>Torf</a:t>
            </a:r>
          </a:p>
        </p:txBody>
      </p:sp>
      <p:sp>
        <p:nvSpPr>
          <p:cNvPr id="11289" name="AutoShape 26"/>
          <p:cNvSpPr>
            <a:spLocks noChangeArrowheads="1"/>
          </p:cNvSpPr>
          <p:nvPr/>
        </p:nvSpPr>
        <p:spPr bwMode="auto">
          <a:xfrm rot="5400000">
            <a:off x="1521597" y="4339037"/>
            <a:ext cx="844222" cy="216024"/>
          </a:xfrm>
          <a:prstGeom prst="rightArrow">
            <a:avLst>
              <a:gd name="adj1" fmla="val 50000"/>
              <a:gd name="adj2" fmla="val 86557"/>
            </a:avLst>
          </a:prstGeom>
          <a:solidFill>
            <a:schemeClr val="tx1"/>
          </a:solidFill>
          <a:ln w="25400">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de-DE" altLang="de-DE" dirty="0"/>
          </a:p>
        </p:txBody>
      </p:sp>
      <p:sp>
        <p:nvSpPr>
          <p:cNvPr id="6" name="Textfeld 5"/>
          <p:cNvSpPr txBox="1"/>
          <p:nvPr/>
        </p:nvSpPr>
        <p:spPr>
          <a:xfrm>
            <a:off x="6876256" y="3183359"/>
            <a:ext cx="1673619" cy="461665"/>
          </a:xfrm>
          <a:prstGeom prst="rect">
            <a:avLst/>
          </a:prstGeom>
          <a:noFill/>
        </p:spPr>
        <p:txBody>
          <a:bodyPr wrap="square" rtlCol="0">
            <a:spAutoFit/>
          </a:bodyPr>
          <a:lstStyle/>
          <a:p>
            <a:r>
              <a:rPr lang="de-DE" sz="2400" b="1" dirty="0" smtClean="0">
                <a:solidFill>
                  <a:schemeClr val="bg1"/>
                </a:solidFill>
              </a:rPr>
              <a:t>Humus</a:t>
            </a:r>
          </a:p>
        </p:txBody>
      </p:sp>
      <p:sp>
        <p:nvSpPr>
          <p:cNvPr id="9" name="Textfeld 8"/>
          <p:cNvSpPr txBox="1"/>
          <p:nvPr/>
        </p:nvSpPr>
        <p:spPr>
          <a:xfrm>
            <a:off x="1014438" y="5197549"/>
            <a:ext cx="1829370" cy="646331"/>
          </a:xfrm>
          <a:prstGeom prst="rect">
            <a:avLst/>
          </a:prstGeom>
          <a:noFill/>
        </p:spPr>
        <p:txBody>
          <a:bodyPr wrap="square" rtlCol="0">
            <a:spAutoFit/>
          </a:bodyPr>
          <a:lstStyle/>
          <a:p>
            <a:r>
              <a:rPr lang="de-DE" b="1" dirty="0" smtClean="0">
                <a:solidFill>
                  <a:schemeClr val="bg1"/>
                </a:solidFill>
              </a:rPr>
              <a:t>Braunkohle, Steinkohle</a:t>
            </a:r>
            <a:endParaRPr lang="de-DE" b="1" dirty="0">
              <a:solidFill>
                <a:schemeClr val="bg1"/>
              </a:solidFill>
            </a:endParaRPr>
          </a:p>
        </p:txBody>
      </p:sp>
      <p:sp>
        <p:nvSpPr>
          <p:cNvPr id="11284" name="Line 21"/>
          <p:cNvSpPr>
            <a:spLocks noChangeShapeType="1"/>
          </p:cNvSpPr>
          <p:nvPr/>
        </p:nvSpPr>
        <p:spPr bwMode="auto">
          <a:xfrm flipV="1">
            <a:off x="53491" y="270892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 name="Textfeld 12"/>
          <p:cNvSpPr txBox="1"/>
          <p:nvPr/>
        </p:nvSpPr>
        <p:spPr>
          <a:xfrm>
            <a:off x="4338147" y="2411596"/>
            <a:ext cx="1112248" cy="369332"/>
          </a:xfrm>
          <a:prstGeom prst="rect">
            <a:avLst/>
          </a:prstGeom>
          <a:noFill/>
        </p:spPr>
        <p:txBody>
          <a:bodyPr wrap="square" rtlCol="0">
            <a:spAutoFit/>
          </a:bodyPr>
          <a:lstStyle/>
          <a:p>
            <a:r>
              <a:rPr lang="de-DE" dirty="0" smtClean="0"/>
              <a:t>Energie</a:t>
            </a:r>
            <a:endParaRPr lang="de-DE" dirty="0"/>
          </a:p>
        </p:txBody>
      </p:sp>
      <p:sp>
        <p:nvSpPr>
          <p:cNvPr id="14" name="Rechteck 13"/>
          <p:cNvSpPr/>
          <p:nvPr/>
        </p:nvSpPr>
        <p:spPr>
          <a:xfrm>
            <a:off x="3498723" y="2910649"/>
            <a:ext cx="1908036" cy="1238431"/>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p:cNvSpPr txBox="1"/>
          <p:nvPr/>
        </p:nvSpPr>
        <p:spPr>
          <a:xfrm>
            <a:off x="3491880" y="2998693"/>
            <a:ext cx="1958515" cy="738664"/>
          </a:xfrm>
          <a:prstGeom prst="rect">
            <a:avLst/>
          </a:prstGeom>
          <a:noFill/>
        </p:spPr>
        <p:txBody>
          <a:bodyPr wrap="square" rtlCol="0">
            <a:spAutoFit/>
          </a:bodyPr>
          <a:lstStyle/>
          <a:p>
            <a:r>
              <a:rPr lang="de-DE" sz="1400" b="1" dirty="0" smtClean="0"/>
              <a:t>Vegetationsdecke</a:t>
            </a:r>
          </a:p>
          <a:p>
            <a:r>
              <a:rPr lang="de-DE" sz="1400" b="1" dirty="0" smtClean="0"/>
              <a:t>C-Bindung durch Assimilation</a:t>
            </a:r>
            <a:endParaRPr lang="de-DE" sz="1400" b="1" dirty="0"/>
          </a:p>
        </p:txBody>
      </p:sp>
      <p:sp>
        <p:nvSpPr>
          <p:cNvPr id="16" name="Textfeld 15"/>
          <p:cNvSpPr txBox="1"/>
          <p:nvPr/>
        </p:nvSpPr>
        <p:spPr>
          <a:xfrm>
            <a:off x="5381831" y="2828836"/>
            <a:ext cx="1085166" cy="600164"/>
          </a:xfrm>
          <a:prstGeom prst="rect">
            <a:avLst/>
          </a:prstGeom>
          <a:noFill/>
        </p:spPr>
        <p:txBody>
          <a:bodyPr wrap="square" rtlCol="0">
            <a:spAutoFit/>
          </a:bodyPr>
          <a:lstStyle/>
          <a:p>
            <a:r>
              <a:rPr lang="de-DE" sz="1100" dirty="0" smtClean="0"/>
              <a:t>Destruenten in O</a:t>
            </a:r>
            <a:r>
              <a:rPr lang="de-DE" sz="1100" baseline="-25000" dirty="0" smtClean="0"/>
              <a:t>2</a:t>
            </a:r>
            <a:r>
              <a:rPr lang="de-DE" sz="1100" dirty="0" smtClean="0"/>
              <a:t>-reichem Mineralboden</a:t>
            </a:r>
            <a:endParaRPr lang="de-DE" sz="1100" dirty="0"/>
          </a:p>
        </p:txBody>
      </p:sp>
      <p:sp>
        <p:nvSpPr>
          <p:cNvPr id="17" name="Textfeld 16"/>
          <p:cNvSpPr txBox="1"/>
          <p:nvPr/>
        </p:nvSpPr>
        <p:spPr>
          <a:xfrm>
            <a:off x="3382144" y="4417367"/>
            <a:ext cx="2774032" cy="307777"/>
          </a:xfrm>
          <a:prstGeom prst="rect">
            <a:avLst/>
          </a:prstGeom>
          <a:noFill/>
        </p:spPr>
        <p:txBody>
          <a:bodyPr wrap="square" rtlCol="0">
            <a:spAutoFit/>
          </a:bodyPr>
          <a:lstStyle/>
          <a:p>
            <a:r>
              <a:rPr lang="de-DE" sz="1400" b="1" dirty="0" smtClean="0"/>
              <a:t>Kohlenstoffakkumulation</a:t>
            </a:r>
            <a:endParaRPr lang="de-DE" sz="1400" b="1" dirty="0"/>
          </a:p>
        </p:txBody>
      </p:sp>
      <p:sp>
        <p:nvSpPr>
          <p:cNvPr id="18" name="Textfeld 17"/>
          <p:cNvSpPr txBox="1"/>
          <p:nvPr/>
        </p:nvSpPr>
        <p:spPr>
          <a:xfrm>
            <a:off x="0" y="4150821"/>
            <a:ext cx="3399803" cy="646331"/>
          </a:xfrm>
          <a:prstGeom prst="rect">
            <a:avLst/>
          </a:prstGeom>
          <a:noFill/>
        </p:spPr>
        <p:txBody>
          <a:bodyPr wrap="square" rtlCol="0">
            <a:spAutoFit/>
          </a:bodyPr>
          <a:lstStyle/>
          <a:p>
            <a:r>
              <a:rPr lang="de-DE" b="1" dirty="0" smtClean="0"/>
              <a:t>Semiaquatische    Standorte (Moore)</a:t>
            </a:r>
            <a:endParaRPr lang="de-DE" b="1" dirty="0"/>
          </a:p>
        </p:txBody>
      </p:sp>
      <p:sp>
        <p:nvSpPr>
          <p:cNvPr id="19" name="Textfeld 18"/>
          <p:cNvSpPr txBox="1"/>
          <p:nvPr/>
        </p:nvSpPr>
        <p:spPr>
          <a:xfrm>
            <a:off x="5974432" y="4221088"/>
            <a:ext cx="3026693" cy="646331"/>
          </a:xfrm>
          <a:prstGeom prst="rect">
            <a:avLst/>
          </a:prstGeom>
          <a:noFill/>
        </p:spPr>
        <p:txBody>
          <a:bodyPr wrap="square" rtlCol="0">
            <a:spAutoFit/>
          </a:bodyPr>
          <a:lstStyle/>
          <a:p>
            <a:r>
              <a:rPr lang="de-DE" b="1" dirty="0"/>
              <a:t>Terrestrische Standorte</a:t>
            </a:r>
          </a:p>
          <a:p>
            <a:endParaRPr lang="de-DE" dirty="0"/>
          </a:p>
        </p:txBody>
      </p:sp>
      <p:sp>
        <p:nvSpPr>
          <p:cNvPr id="20" name="Pfeil nach links 19"/>
          <p:cNvSpPr/>
          <p:nvPr/>
        </p:nvSpPr>
        <p:spPr>
          <a:xfrm>
            <a:off x="2695967" y="3382342"/>
            <a:ext cx="703836" cy="262682"/>
          </a:xfrm>
          <a:prstGeom prst="lef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extfeld 21"/>
          <p:cNvSpPr txBox="1"/>
          <p:nvPr/>
        </p:nvSpPr>
        <p:spPr>
          <a:xfrm>
            <a:off x="2599290" y="2780928"/>
            <a:ext cx="1023511" cy="600164"/>
          </a:xfrm>
          <a:prstGeom prst="rect">
            <a:avLst/>
          </a:prstGeom>
          <a:noFill/>
        </p:spPr>
        <p:txBody>
          <a:bodyPr wrap="square" rtlCol="0">
            <a:spAutoFit/>
          </a:bodyPr>
          <a:lstStyle/>
          <a:p>
            <a:r>
              <a:rPr lang="de-DE" sz="1100" dirty="0" smtClean="0"/>
              <a:t>Reduzierte Zersetzung, O</a:t>
            </a:r>
            <a:r>
              <a:rPr lang="de-DE" sz="1100" baseline="-25000" dirty="0" smtClean="0"/>
              <a:t>2</a:t>
            </a:r>
            <a:r>
              <a:rPr lang="de-DE" sz="1100" dirty="0" smtClean="0"/>
              <a:t>-Mangel</a:t>
            </a:r>
            <a:endParaRPr lang="de-DE" sz="1100" dirty="0"/>
          </a:p>
        </p:txBody>
      </p:sp>
      <p:sp>
        <p:nvSpPr>
          <p:cNvPr id="23" name="Pfeil nach rechts 22"/>
          <p:cNvSpPr/>
          <p:nvPr/>
        </p:nvSpPr>
        <p:spPr>
          <a:xfrm>
            <a:off x="5501343" y="3430807"/>
            <a:ext cx="695158" cy="21421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Ellipse 3"/>
          <p:cNvSpPr/>
          <p:nvPr/>
        </p:nvSpPr>
        <p:spPr>
          <a:xfrm>
            <a:off x="3516734" y="1183605"/>
            <a:ext cx="1429853" cy="1309291"/>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3779912" y="1691516"/>
            <a:ext cx="1008112" cy="369332"/>
          </a:xfrm>
          <a:prstGeom prst="rect">
            <a:avLst/>
          </a:prstGeom>
          <a:noFill/>
        </p:spPr>
        <p:txBody>
          <a:bodyPr wrap="square" rtlCol="0">
            <a:spAutoFit/>
          </a:bodyPr>
          <a:lstStyle/>
          <a:p>
            <a:r>
              <a:rPr lang="de-DE" b="1" dirty="0" smtClean="0"/>
              <a:t>Sonne</a:t>
            </a:r>
            <a:endParaRPr lang="de-DE" b="1" dirty="0"/>
          </a:p>
        </p:txBody>
      </p:sp>
      <p:sp>
        <p:nvSpPr>
          <p:cNvPr id="11283" name="AutoShape 20"/>
          <p:cNvSpPr>
            <a:spLocks noChangeArrowheads="1"/>
          </p:cNvSpPr>
          <p:nvPr/>
        </p:nvSpPr>
        <p:spPr bwMode="auto">
          <a:xfrm>
            <a:off x="4086365" y="2420888"/>
            <a:ext cx="269735" cy="463966"/>
          </a:xfrm>
          <a:prstGeom prst="downArrow">
            <a:avLst>
              <a:gd name="adj1" fmla="val 50000"/>
              <a:gd name="adj2" fmla="val 50000"/>
            </a:avLst>
          </a:prstGeom>
          <a:solidFill>
            <a:srgbClr val="FF3300"/>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de-DE" altLang="de-DE" sz="2000"/>
          </a:p>
        </p:txBody>
      </p:sp>
    </p:spTree>
    <p:extLst>
      <p:ext uri="{BB962C8B-B14F-4D97-AF65-F5344CB8AC3E}">
        <p14:creationId xmlns:p14="http://schemas.microsoft.com/office/powerpoint/2010/main" val="625355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107504" y="5529692"/>
            <a:ext cx="8712529" cy="1094932"/>
          </a:xfrm>
          <a:prstGeom prst="rect">
            <a:avLst/>
          </a:prstGeom>
        </p:spPr>
      </p:pic>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1196752"/>
            <a:ext cx="7421131" cy="4292428"/>
          </a:xfrm>
          <a:prstGeom prst="rect">
            <a:avLst/>
          </a:prstGeom>
        </p:spPr>
      </p:pic>
      <p:pic>
        <p:nvPicPr>
          <p:cNvPr id="6" name="Grafik 5"/>
          <p:cNvPicPr>
            <a:picLocks noChangeAspect="1"/>
          </p:cNvPicPr>
          <p:nvPr/>
        </p:nvPicPr>
        <p:blipFill>
          <a:blip r:embed="rId4"/>
          <a:stretch>
            <a:fillRect/>
          </a:stretch>
        </p:blipFill>
        <p:spPr>
          <a:xfrm>
            <a:off x="856647" y="1345607"/>
            <a:ext cx="330977" cy="4143573"/>
          </a:xfrm>
          <a:prstGeom prst="rect">
            <a:avLst/>
          </a:prstGeom>
        </p:spPr>
      </p:pic>
      <p:sp>
        <p:nvSpPr>
          <p:cNvPr id="8" name="Textfeld 7"/>
          <p:cNvSpPr txBox="1"/>
          <p:nvPr/>
        </p:nvSpPr>
        <p:spPr>
          <a:xfrm>
            <a:off x="611560" y="260648"/>
            <a:ext cx="6408712" cy="584775"/>
          </a:xfrm>
          <a:prstGeom prst="rect">
            <a:avLst/>
          </a:prstGeom>
          <a:noFill/>
        </p:spPr>
        <p:txBody>
          <a:bodyPr wrap="square" rtlCol="0">
            <a:spAutoFit/>
          </a:bodyPr>
          <a:lstStyle/>
          <a:p>
            <a:r>
              <a:rPr lang="de-DE" sz="3200" b="1" dirty="0" smtClean="0">
                <a:solidFill>
                  <a:srgbClr val="21426D"/>
                </a:solidFill>
              </a:rPr>
              <a:t>Aktuelle Situation</a:t>
            </a:r>
            <a:endParaRPr lang="de-DE" sz="3200" b="1" dirty="0">
              <a:solidFill>
                <a:srgbClr val="21426D"/>
              </a:solidFill>
            </a:endParaRPr>
          </a:p>
        </p:txBody>
      </p:sp>
    </p:spTree>
    <p:extLst>
      <p:ext uri="{BB962C8B-B14F-4D97-AF65-F5344CB8AC3E}">
        <p14:creationId xmlns:p14="http://schemas.microsoft.com/office/powerpoint/2010/main" val="2476807681"/>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683568" y="1556792"/>
            <a:ext cx="7848872" cy="4154984"/>
          </a:xfrm>
          <a:prstGeom prst="rect">
            <a:avLst/>
          </a:prstGeom>
          <a:noFill/>
        </p:spPr>
        <p:txBody>
          <a:bodyPr wrap="square" rtlCol="0">
            <a:spAutoFit/>
          </a:bodyPr>
          <a:lstStyle/>
          <a:p>
            <a:r>
              <a:rPr lang="de-DE" sz="2400" dirty="0">
                <a:solidFill>
                  <a:srgbClr val="21426D"/>
                </a:solidFill>
              </a:rPr>
              <a:t>Die Zukunft unserer Zivilisation wird davon abhängen, was wir jetzt, sofort im Umgang mit der uns tragenden Natur zu korrigieren vermögen, ihr an Raum und Zeit für den Erhalt </a:t>
            </a:r>
            <a:r>
              <a:rPr lang="de-DE" sz="2400" dirty="0" smtClean="0">
                <a:solidFill>
                  <a:srgbClr val="21426D"/>
                </a:solidFill>
              </a:rPr>
              <a:t>des Naturhaushaltes, der </a:t>
            </a:r>
            <a:r>
              <a:rPr lang="de-DE" sz="2400" dirty="0">
                <a:solidFill>
                  <a:srgbClr val="21426D"/>
                </a:solidFill>
              </a:rPr>
              <a:t>Funktionstüchtigkeit </a:t>
            </a:r>
            <a:r>
              <a:rPr lang="de-DE" sz="2400" dirty="0" smtClean="0">
                <a:solidFill>
                  <a:srgbClr val="21426D"/>
                </a:solidFill>
              </a:rPr>
              <a:t>ihrer Ökosysteme bereit </a:t>
            </a:r>
            <a:r>
              <a:rPr lang="de-DE" sz="2400" dirty="0">
                <a:solidFill>
                  <a:srgbClr val="21426D"/>
                </a:solidFill>
              </a:rPr>
              <a:t>sind zu geben. Unsere Erde, ihre mit Leben erfüllte Biosphäre altert vorzeitig. Sie ist durch uns Menschen an den Rand der </a:t>
            </a:r>
            <a:r>
              <a:rPr lang="de-DE" sz="2400" dirty="0" smtClean="0">
                <a:solidFill>
                  <a:srgbClr val="21426D"/>
                </a:solidFill>
              </a:rPr>
              <a:t>Belastbarkeit, Nutzbarkeit, Lebensfülle und Schönheit </a:t>
            </a:r>
            <a:r>
              <a:rPr lang="de-DE" sz="2400" dirty="0">
                <a:solidFill>
                  <a:srgbClr val="21426D"/>
                </a:solidFill>
              </a:rPr>
              <a:t>gebracht worden. Damit steuert die Menschheit in ihrem Fortbestand in eine kritische Phase</a:t>
            </a:r>
            <a:r>
              <a:rPr lang="de-DE" sz="2400" dirty="0" smtClean="0">
                <a:solidFill>
                  <a:srgbClr val="21426D"/>
                </a:solidFill>
              </a:rPr>
              <a:t>.</a:t>
            </a:r>
          </a:p>
          <a:p>
            <a:pPr algn="r"/>
            <a:r>
              <a:rPr lang="de-DE" sz="1200" dirty="0" smtClean="0">
                <a:solidFill>
                  <a:srgbClr val="21426D"/>
                </a:solidFill>
              </a:rPr>
              <a:t>M. Succow, 2022</a:t>
            </a:r>
            <a:r>
              <a:rPr lang="de-DE" sz="2400" dirty="0" smtClean="0">
                <a:solidFill>
                  <a:srgbClr val="21426D"/>
                </a:solidFill>
              </a:rPr>
              <a:t> </a:t>
            </a:r>
            <a:endParaRPr lang="de-DE" sz="2400" dirty="0">
              <a:solidFill>
                <a:srgbClr val="21426D"/>
              </a:solidFill>
            </a:endParaRPr>
          </a:p>
        </p:txBody>
      </p:sp>
      <p:sp>
        <p:nvSpPr>
          <p:cNvPr id="3" name="Textfeld 2"/>
          <p:cNvSpPr txBox="1"/>
          <p:nvPr/>
        </p:nvSpPr>
        <p:spPr>
          <a:xfrm>
            <a:off x="395536" y="188640"/>
            <a:ext cx="7056784" cy="646331"/>
          </a:xfrm>
          <a:prstGeom prst="rect">
            <a:avLst/>
          </a:prstGeom>
          <a:noFill/>
        </p:spPr>
        <p:txBody>
          <a:bodyPr wrap="square" rtlCol="0">
            <a:spAutoFit/>
          </a:bodyPr>
          <a:lstStyle/>
          <a:p>
            <a:pPr algn="ctr"/>
            <a:r>
              <a:rPr lang="de-DE" sz="3600" b="1" dirty="0" smtClean="0">
                <a:solidFill>
                  <a:srgbClr val="21426D"/>
                </a:solidFill>
              </a:rPr>
              <a:t>Situationsanalyse</a:t>
            </a:r>
            <a:endParaRPr lang="de-DE" sz="3600" b="1" dirty="0">
              <a:solidFill>
                <a:srgbClr val="21426D"/>
              </a:solidFill>
            </a:endParaRPr>
          </a:p>
        </p:txBody>
      </p:sp>
    </p:spTree>
    <p:extLst>
      <p:ext uri="{BB962C8B-B14F-4D97-AF65-F5344CB8AC3E}">
        <p14:creationId xmlns:p14="http://schemas.microsoft.com/office/powerpoint/2010/main" val="2740508197"/>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7504" y="188640"/>
            <a:ext cx="7992888" cy="892552"/>
          </a:xfrm>
          <a:prstGeom prst="rect">
            <a:avLst/>
          </a:prstGeom>
          <a:noFill/>
        </p:spPr>
        <p:txBody>
          <a:bodyPr wrap="square" rtlCol="0">
            <a:spAutoFit/>
          </a:bodyPr>
          <a:lstStyle/>
          <a:p>
            <a:pPr algn="ctr"/>
            <a:r>
              <a:rPr lang="de-DE" sz="2600" b="1" dirty="0" smtClean="0">
                <a:solidFill>
                  <a:srgbClr val="21426D"/>
                </a:solidFill>
              </a:rPr>
              <a:t>Unsere Kulturlandschaft heute: ein sozialer und ökologischer Problemraum</a:t>
            </a:r>
            <a:endParaRPr lang="de-DE" sz="2600" b="1" dirty="0">
              <a:solidFill>
                <a:srgbClr val="21426D"/>
              </a:solidFill>
            </a:endParaRPr>
          </a:p>
        </p:txBody>
      </p:sp>
      <p:sp>
        <p:nvSpPr>
          <p:cNvPr id="3" name="Textfeld 2"/>
          <p:cNvSpPr txBox="1"/>
          <p:nvPr/>
        </p:nvSpPr>
        <p:spPr>
          <a:xfrm>
            <a:off x="0" y="1087033"/>
            <a:ext cx="9144000" cy="6278642"/>
          </a:xfrm>
          <a:prstGeom prst="rect">
            <a:avLst/>
          </a:prstGeom>
          <a:noFill/>
        </p:spPr>
        <p:txBody>
          <a:bodyPr wrap="square" rtlCol="0">
            <a:spAutoFit/>
          </a:bodyPr>
          <a:lstStyle/>
          <a:p>
            <a:pPr marL="285750" indent="-285750">
              <a:buFontTx/>
              <a:buChar char="-"/>
            </a:pPr>
            <a:r>
              <a:rPr lang="de-DE" sz="2400" dirty="0" smtClean="0">
                <a:solidFill>
                  <a:srgbClr val="21426D"/>
                </a:solidFill>
              </a:rPr>
              <a:t>Der gestörte Kohlenstoffhaushalt – das CO</a:t>
            </a:r>
            <a:r>
              <a:rPr lang="de-DE" sz="2400" baseline="-25000" dirty="0" smtClean="0">
                <a:solidFill>
                  <a:srgbClr val="21426D"/>
                </a:solidFill>
              </a:rPr>
              <a:t>2</a:t>
            </a:r>
            <a:r>
              <a:rPr lang="de-DE" sz="2400" dirty="0" smtClean="0">
                <a:solidFill>
                  <a:srgbClr val="21426D"/>
                </a:solidFill>
              </a:rPr>
              <a:t>-Problem</a:t>
            </a:r>
          </a:p>
          <a:p>
            <a:endParaRPr lang="de-DE" sz="2400" dirty="0" smtClean="0">
              <a:solidFill>
                <a:srgbClr val="21426D"/>
              </a:solidFill>
            </a:endParaRPr>
          </a:p>
          <a:p>
            <a:pPr marL="285750" indent="-285750">
              <a:buFontTx/>
              <a:buChar char="-"/>
            </a:pPr>
            <a:r>
              <a:rPr lang="de-DE" sz="2400" dirty="0" smtClean="0">
                <a:solidFill>
                  <a:srgbClr val="21426D"/>
                </a:solidFill>
              </a:rPr>
              <a:t>Der gestörte Nährstoff- und Immunhaushalt – die Überernährung und Vergiftung der </a:t>
            </a:r>
            <a:r>
              <a:rPr lang="de-DE" sz="2400" dirty="0" smtClean="0">
                <a:solidFill>
                  <a:srgbClr val="21426D"/>
                </a:solidFill>
              </a:rPr>
              <a:t>Böden durch </a:t>
            </a:r>
            <a:r>
              <a:rPr lang="de-DE" sz="2400" dirty="0">
                <a:solidFill>
                  <a:srgbClr val="21426D"/>
                </a:solidFill>
              </a:rPr>
              <a:t>s</a:t>
            </a:r>
            <a:r>
              <a:rPr lang="de-DE" sz="2400" dirty="0" smtClean="0">
                <a:solidFill>
                  <a:srgbClr val="21426D"/>
                </a:solidFill>
              </a:rPr>
              <a:t>ystemfremde Stoffe</a:t>
            </a:r>
            <a:endParaRPr lang="de-DE" sz="2400" dirty="0" smtClean="0">
              <a:solidFill>
                <a:srgbClr val="21426D"/>
              </a:solidFill>
            </a:endParaRPr>
          </a:p>
          <a:p>
            <a:endParaRPr lang="de-DE" sz="2400" dirty="0" smtClean="0">
              <a:solidFill>
                <a:srgbClr val="21426D"/>
              </a:solidFill>
            </a:endParaRPr>
          </a:p>
          <a:p>
            <a:pPr marL="285750" indent="-285750">
              <a:buFontTx/>
              <a:buChar char="-"/>
            </a:pPr>
            <a:r>
              <a:rPr lang="de-DE" sz="2400" dirty="0" smtClean="0">
                <a:solidFill>
                  <a:srgbClr val="21426D"/>
                </a:solidFill>
              </a:rPr>
              <a:t>Der gestörte Landschaftswasserhaushalt – das Vertrocknen</a:t>
            </a:r>
          </a:p>
          <a:p>
            <a:endParaRPr lang="de-DE" sz="2400" dirty="0">
              <a:solidFill>
                <a:srgbClr val="21426D"/>
              </a:solidFill>
            </a:endParaRPr>
          </a:p>
          <a:p>
            <a:r>
              <a:rPr lang="de-DE" sz="2400" b="1" dirty="0" smtClean="0">
                <a:solidFill>
                  <a:srgbClr val="21426D"/>
                </a:solidFill>
              </a:rPr>
              <a:t>Fazit: </a:t>
            </a:r>
          </a:p>
          <a:p>
            <a:r>
              <a:rPr lang="de-DE" sz="2400" dirty="0" smtClean="0">
                <a:solidFill>
                  <a:srgbClr val="21426D"/>
                </a:solidFill>
              </a:rPr>
              <a:t>-   Verlust der Funktionstüchtigkeit der Landschaft</a:t>
            </a:r>
          </a:p>
          <a:p>
            <a:pPr marL="342900" indent="-342900">
              <a:buFontTx/>
              <a:buChar char="-"/>
            </a:pPr>
            <a:r>
              <a:rPr lang="de-DE" sz="2400" dirty="0" smtClean="0">
                <a:solidFill>
                  <a:srgbClr val="21426D"/>
                </a:solidFill>
              </a:rPr>
              <a:t>Dramatischer Schwund </a:t>
            </a:r>
            <a:r>
              <a:rPr lang="de-DE" sz="2400" dirty="0" smtClean="0">
                <a:solidFill>
                  <a:srgbClr val="21426D"/>
                </a:solidFill>
              </a:rPr>
              <a:t>der Biodiversität in allen Ökosystemen</a:t>
            </a:r>
            <a:endParaRPr lang="de-DE" sz="2400" dirty="0" smtClean="0">
              <a:solidFill>
                <a:srgbClr val="21426D"/>
              </a:solidFill>
            </a:endParaRPr>
          </a:p>
          <a:p>
            <a:pPr marL="342900" indent="-342900">
              <a:buFontTx/>
              <a:buChar char="-"/>
            </a:pPr>
            <a:r>
              <a:rPr lang="de-DE" sz="2400" dirty="0" smtClean="0">
                <a:solidFill>
                  <a:srgbClr val="21426D"/>
                </a:solidFill>
              </a:rPr>
              <a:t>Zusammenbruch der ländlichen </a:t>
            </a:r>
            <a:r>
              <a:rPr lang="de-DE" sz="2400" dirty="0" smtClean="0">
                <a:solidFill>
                  <a:srgbClr val="21426D"/>
                </a:solidFill>
              </a:rPr>
              <a:t>Kultur/Kultur der Landnutzung: Bevölkerungsschwund</a:t>
            </a:r>
            <a:r>
              <a:rPr lang="de-DE" sz="2400" dirty="0" smtClean="0">
                <a:solidFill>
                  <a:srgbClr val="21426D"/>
                </a:solidFill>
              </a:rPr>
              <a:t>, das Ende der </a:t>
            </a:r>
            <a:r>
              <a:rPr lang="de-DE" sz="2400" dirty="0" smtClean="0">
                <a:solidFill>
                  <a:srgbClr val="21426D"/>
                </a:solidFill>
              </a:rPr>
              <a:t>Dorfgemeinschaften und des „Arbeitsplatz Landschaft“ mit seinen naturverbundenen Berufen</a:t>
            </a:r>
            <a:endParaRPr lang="de-DE" sz="2400" dirty="0" smtClean="0">
              <a:solidFill>
                <a:srgbClr val="21426D"/>
              </a:solidFill>
            </a:endParaRPr>
          </a:p>
          <a:p>
            <a:endParaRPr lang="de-DE" sz="2400" dirty="0" smtClean="0">
              <a:solidFill>
                <a:srgbClr val="21426D"/>
              </a:solidFill>
            </a:endParaRPr>
          </a:p>
          <a:p>
            <a:pPr marL="285750" indent="-285750">
              <a:buFontTx/>
              <a:buChar char="-"/>
            </a:pPr>
            <a:endParaRPr lang="de-DE" dirty="0"/>
          </a:p>
        </p:txBody>
      </p:sp>
    </p:spTree>
    <p:extLst>
      <p:ext uri="{BB962C8B-B14F-4D97-AF65-F5344CB8AC3E}">
        <p14:creationId xmlns:p14="http://schemas.microsoft.com/office/powerpoint/2010/main" val="233471999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7956376" cy="1143000"/>
          </a:xfrm>
        </p:spPr>
        <p:txBody>
          <a:bodyPr/>
          <a:lstStyle/>
          <a:p>
            <a:r>
              <a:rPr lang="de-DE" sz="2200" b="1" dirty="0" smtClean="0">
                <a:solidFill>
                  <a:srgbClr val="21426D"/>
                </a:solidFill>
              </a:rPr>
              <a:t>Das System der Agrarindustrie ist nicht nachhaltig und wirtschaftlich, nicht zukunftsfähig </a:t>
            </a:r>
            <a:endParaRPr lang="de-DE" sz="2200" b="1" dirty="0">
              <a:solidFill>
                <a:srgbClr val="21426D"/>
              </a:solidFill>
            </a:endParaRPr>
          </a:p>
        </p:txBody>
      </p:sp>
      <p:sp>
        <p:nvSpPr>
          <p:cNvPr id="3" name="Inhaltsplatzhalter 2"/>
          <p:cNvSpPr>
            <a:spLocks noGrp="1"/>
          </p:cNvSpPr>
          <p:nvPr>
            <p:ph idx="1"/>
          </p:nvPr>
        </p:nvSpPr>
        <p:spPr>
          <a:xfrm>
            <a:off x="251520" y="1196752"/>
            <a:ext cx="8352928" cy="5544616"/>
          </a:xfrm>
        </p:spPr>
        <p:txBody>
          <a:bodyPr/>
          <a:lstStyle/>
          <a:p>
            <a:pPr marL="0" lvl="0" indent="0">
              <a:buNone/>
            </a:pPr>
            <a:r>
              <a:rPr lang="de-DE" sz="2000" dirty="0">
                <a:solidFill>
                  <a:srgbClr val="21426D"/>
                </a:solidFill>
              </a:rPr>
              <a:t>Agrarindustrielle Landwirtschaft ist heute ein hochkomplexes vernetztes System gegenseitiger Abhängigkeiten aus Chemieindustrie, Maschinenindustrie, Weltmarkt, Immobilienmarkt, Lebensmittelindustrie, Pharmaindustrie, Politik, Wissenschaft, Handelsketten, Lobbyorganisationen, Behörden, Energiewirtschaft und Verbrauchern. </a:t>
            </a:r>
            <a:endParaRPr lang="de-DE" sz="2000" dirty="0" smtClean="0">
              <a:solidFill>
                <a:srgbClr val="21426D"/>
              </a:solidFill>
            </a:endParaRPr>
          </a:p>
          <a:p>
            <a:pPr marL="0" lvl="0" indent="0">
              <a:buNone/>
            </a:pPr>
            <a:endParaRPr lang="de-DE" sz="2000" dirty="0">
              <a:solidFill>
                <a:srgbClr val="21426D"/>
              </a:solidFill>
            </a:endParaRPr>
          </a:p>
          <a:p>
            <a:pPr marL="0" lvl="0" indent="0">
              <a:buNone/>
            </a:pPr>
            <a:r>
              <a:rPr lang="de-DE" sz="2000" dirty="0" smtClean="0">
                <a:solidFill>
                  <a:srgbClr val="21426D"/>
                </a:solidFill>
              </a:rPr>
              <a:t>Der </a:t>
            </a:r>
            <a:r>
              <a:rPr lang="de-DE" sz="2000" dirty="0">
                <a:solidFill>
                  <a:srgbClr val="21426D"/>
                </a:solidFill>
              </a:rPr>
              <a:t>einzelne Landwirt ist dem System auf Gedeih oder Verderb ausgeliefert</a:t>
            </a:r>
            <a:r>
              <a:rPr lang="de-DE" sz="2000" dirty="0" smtClean="0">
                <a:solidFill>
                  <a:srgbClr val="21426D"/>
                </a:solidFill>
              </a:rPr>
              <a:t>. </a:t>
            </a:r>
            <a:r>
              <a:rPr lang="de-DE" sz="2000" dirty="0">
                <a:solidFill>
                  <a:srgbClr val="21426D"/>
                </a:solidFill>
              </a:rPr>
              <a:t>Die zunehmend dominierende Agrarindustrie </a:t>
            </a:r>
            <a:r>
              <a:rPr lang="de-DE" sz="2000" dirty="0" smtClean="0">
                <a:solidFill>
                  <a:srgbClr val="21426D"/>
                </a:solidFill>
              </a:rPr>
              <a:t>(aktueller Flächenanteil in MV: ca. 51%) als </a:t>
            </a:r>
            <a:r>
              <a:rPr lang="de-DE" sz="2000" dirty="0">
                <a:solidFill>
                  <a:srgbClr val="21426D"/>
                </a:solidFill>
              </a:rPr>
              <a:t>„konventionelle Landwirtschaft“ zu bezeichnen ist irreführend. Konventionell (im Sinne von herkömmlich) ist eine bäuerliche Landwirtschaft, weiterentwickelt im ökologischen Landbau. </a:t>
            </a:r>
            <a:endParaRPr lang="de-DE" sz="2000" dirty="0" smtClean="0">
              <a:solidFill>
                <a:srgbClr val="21426D"/>
              </a:solidFill>
            </a:endParaRPr>
          </a:p>
          <a:p>
            <a:pPr marL="0" lvl="0" indent="0">
              <a:buNone/>
            </a:pPr>
            <a:endParaRPr lang="de-DE" sz="2000" dirty="0">
              <a:solidFill>
                <a:srgbClr val="21426D"/>
              </a:solidFill>
            </a:endParaRPr>
          </a:p>
          <a:p>
            <a:pPr marL="0" lvl="0" indent="0">
              <a:buNone/>
            </a:pPr>
            <a:r>
              <a:rPr lang="de-DE" sz="2000" b="1" dirty="0" smtClean="0">
                <a:solidFill>
                  <a:srgbClr val="21426D"/>
                </a:solidFill>
              </a:rPr>
              <a:t>Dem Landwirt</a:t>
            </a:r>
            <a:r>
              <a:rPr lang="de-DE" sz="2000" dirty="0" smtClean="0">
                <a:solidFill>
                  <a:srgbClr val="21426D"/>
                </a:solidFill>
              </a:rPr>
              <a:t>, unter dessen Acker sich trinkfähiges Grundwasser in Menge und Güte bildet, müssen wir zukünftig Wertschätzung und finanzielle Unterstützung geben!</a:t>
            </a:r>
            <a:r>
              <a:rPr lang="de-DE" sz="2000" dirty="0">
                <a:solidFill>
                  <a:srgbClr val="21426D"/>
                </a:solidFill>
              </a:rPr>
              <a:t/>
            </a:r>
            <a:br>
              <a:rPr lang="de-DE" sz="2000" dirty="0">
                <a:solidFill>
                  <a:srgbClr val="21426D"/>
                </a:solidFill>
              </a:rPr>
            </a:br>
            <a:endParaRPr lang="de-DE" sz="2000" dirty="0">
              <a:solidFill>
                <a:srgbClr val="21426D"/>
              </a:solidFill>
            </a:endParaRPr>
          </a:p>
          <a:p>
            <a:endParaRPr lang="de-DE" sz="1600" dirty="0">
              <a:solidFill>
                <a:srgbClr val="21426D"/>
              </a:solidFill>
            </a:endParaRPr>
          </a:p>
        </p:txBody>
      </p:sp>
    </p:spTree>
    <p:extLst>
      <p:ext uri="{BB962C8B-B14F-4D97-AF65-F5344CB8AC3E}">
        <p14:creationId xmlns:p14="http://schemas.microsoft.com/office/powerpoint/2010/main" val="2030770688"/>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Inhaltsplatzhalter 2"/>
          <p:cNvSpPr>
            <a:spLocks noGrp="1"/>
          </p:cNvSpPr>
          <p:nvPr>
            <p:ph idx="4294967295"/>
          </p:nvPr>
        </p:nvSpPr>
        <p:spPr bwMode="auto">
          <a:xfrm>
            <a:off x="179388" y="1412875"/>
            <a:ext cx="8857108" cy="532923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defRPr/>
            </a:pPr>
            <a:endParaRPr lang="de-DE" sz="2000" dirty="0" smtClean="0">
              <a:solidFill>
                <a:srgbClr val="21426D"/>
              </a:solidFill>
            </a:endParaRPr>
          </a:p>
          <a:p>
            <a:pPr>
              <a:defRPr/>
            </a:pPr>
            <a:r>
              <a:rPr lang="de-DE" sz="2000" dirty="0" smtClean="0">
                <a:solidFill>
                  <a:srgbClr val="21426D"/>
                </a:solidFill>
              </a:rPr>
              <a:t>Vorgebirgsstandorte mit dünner Bodendecke und Reliefierung</a:t>
            </a:r>
          </a:p>
          <a:p>
            <a:pPr>
              <a:defRPr/>
            </a:pPr>
            <a:r>
              <a:rPr lang="de-DE" sz="2000" dirty="0" smtClean="0">
                <a:solidFill>
                  <a:srgbClr val="21426D"/>
                </a:solidFill>
              </a:rPr>
              <a:t>Endmoränen und kuppige Grundmoränenlandschaften mit starkem Bodenwechsel, Reliefierung sowie hohem Anteil an Kleingewässern und Mooren</a:t>
            </a:r>
          </a:p>
          <a:p>
            <a:pPr>
              <a:defRPr/>
            </a:pPr>
            <a:r>
              <a:rPr lang="de-DE" sz="2000" dirty="0" smtClean="0">
                <a:solidFill>
                  <a:srgbClr val="21426D"/>
                </a:solidFill>
              </a:rPr>
              <a:t>Auenstandorte als Pufferzonen um Fließgewässer</a:t>
            </a:r>
          </a:p>
          <a:p>
            <a:pPr>
              <a:defRPr/>
            </a:pPr>
            <a:r>
              <a:rPr lang="de-DE" sz="2000" dirty="0" smtClean="0">
                <a:solidFill>
                  <a:srgbClr val="21426D"/>
                </a:solidFill>
              </a:rPr>
              <a:t>Niedermoorstandorte</a:t>
            </a:r>
          </a:p>
          <a:p>
            <a:pPr>
              <a:defRPr/>
            </a:pPr>
            <a:r>
              <a:rPr lang="de-DE" sz="2000" dirty="0" smtClean="0">
                <a:solidFill>
                  <a:srgbClr val="21426D"/>
                </a:solidFill>
              </a:rPr>
              <a:t>Küstenniederungen (Anlandungsküsten)</a:t>
            </a:r>
          </a:p>
          <a:p>
            <a:pPr>
              <a:defRPr/>
            </a:pPr>
            <a:r>
              <a:rPr lang="de-DE" sz="2000" dirty="0" smtClean="0">
                <a:solidFill>
                  <a:srgbClr val="21426D"/>
                </a:solidFill>
              </a:rPr>
              <a:t>Arme Sandstandorte (Sander) mit ihrer hohen Versickerungsfähigkeit</a:t>
            </a:r>
          </a:p>
          <a:p>
            <a:pPr>
              <a:defRPr/>
            </a:pPr>
            <a:r>
              <a:rPr lang="de-DE" sz="2000" dirty="0" smtClean="0">
                <a:solidFill>
                  <a:srgbClr val="21426D"/>
                </a:solidFill>
              </a:rPr>
              <a:t>Grundwassergeprägte Talsandstandorte</a:t>
            </a:r>
          </a:p>
          <a:p>
            <a:pPr>
              <a:defRPr/>
            </a:pPr>
            <a:endParaRPr lang="de-DE" sz="2000" dirty="0">
              <a:solidFill>
                <a:srgbClr val="21426D"/>
              </a:solidFill>
            </a:endParaRPr>
          </a:p>
          <a:p>
            <a:pPr marL="0" indent="0">
              <a:buFontTx/>
              <a:buNone/>
              <a:defRPr/>
            </a:pPr>
            <a:r>
              <a:rPr lang="de-DE" sz="2000" dirty="0" smtClean="0">
                <a:solidFill>
                  <a:srgbClr val="21426D"/>
                </a:solidFill>
              </a:rPr>
              <a:t>Diese Standorte dürfen nicht durch </a:t>
            </a:r>
            <a:r>
              <a:rPr lang="de-DE" sz="2000" dirty="0">
                <a:solidFill>
                  <a:srgbClr val="21426D"/>
                </a:solidFill>
              </a:rPr>
              <a:t>a</a:t>
            </a:r>
            <a:r>
              <a:rPr lang="de-DE" sz="2000" dirty="0" smtClean="0">
                <a:solidFill>
                  <a:srgbClr val="21426D"/>
                </a:solidFill>
              </a:rPr>
              <a:t>grarindustrielle Landnutzung </a:t>
            </a:r>
            <a:r>
              <a:rPr lang="de-DE" sz="2000" dirty="0" smtClean="0">
                <a:solidFill>
                  <a:srgbClr val="21426D"/>
                </a:solidFill>
              </a:rPr>
              <a:t>und bodenabdeckende Photovoltaik ihre Funktionstüchtigkeit verlieren.</a:t>
            </a:r>
          </a:p>
          <a:p>
            <a:pPr>
              <a:buFontTx/>
              <a:buNone/>
              <a:defRPr/>
            </a:pPr>
            <a:endParaRPr lang="de-DE" sz="1600" dirty="0" smtClean="0">
              <a:solidFill>
                <a:srgbClr val="21426D"/>
              </a:solidFill>
            </a:endParaRPr>
          </a:p>
          <a:p>
            <a:pPr algn="r">
              <a:buFontTx/>
              <a:buNone/>
              <a:defRPr/>
            </a:pPr>
            <a:r>
              <a:rPr lang="de-DE" sz="1400" dirty="0" smtClean="0">
                <a:solidFill>
                  <a:srgbClr val="21426D"/>
                </a:solidFill>
              </a:rPr>
              <a:t>(M. </a:t>
            </a:r>
            <a:r>
              <a:rPr lang="de-DE" sz="1400" dirty="0">
                <a:solidFill>
                  <a:srgbClr val="21426D"/>
                </a:solidFill>
              </a:rPr>
              <a:t>S</a:t>
            </a:r>
            <a:r>
              <a:rPr lang="de-DE" sz="1400" dirty="0" smtClean="0">
                <a:solidFill>
                  <a:srgbClr val="21426D"/>
                </a:solidFill>
              </a:rPr>
              <a:t>uccow, 2015)</a:t>
            </a:r>
          </a:p>
          <a:p>
            <a:pPr>
              <a:buFontTx/>
              <a:buNone/>
              <a:defRPr/>
            </a:pPr>
            <a:endParaRPr lang="de-DE" dirty="0" smtClean="0">
              <a:solidFill>
                <a:srgbClr val="21426D"/>
              </a:solidFill>
            </a:endParaRPr>
          </a:p>
        </p:txBody>
      </p:sp>
      <p:sp>
        <p:nvSpPr>
          <p:cNvPr id="22531" name="Textfeld 1"/>
          <p:cNvSpPr txBox="1">
            <a:spLocks noChangeArrowheads="1"/>
          </p:cNvSpPr>
          <p:nvPr/>
        </p:nvSpPr>
        <p:spPr bwMode="auto">
          <a:xfrm>
            <a:off x="395114" y="116632"/>
            <a:ext cx="75612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de-DE" sz="2400" b="1" dirty="0" smtClean="0">
                <a:solidFill>
                  <a:srgbClr val="21426D"/>
                </a:solidFill>
              </a:rPr>
              <a:t>Im Brennpunkt: Sicherung ökologisch sensibler </a:t>
            </a:r>
            <a:r>
              <a:rPr lang="de-DE" sz="2400" b="1" dirty="0">
                <a:solidFill>
                  <a:srgbClr val="21426D"/>
                </a:solidFill>
              </a:rPr>
              <a:t>Naturräume (Grenzertragsstandorte</a:t>
            </a:r>
            <a:r>
              <a:rPr lang="de-DE" sz="2400" b="1" dirty="0" smtClean="0">
                <a:solidFill>
                  <a:srgbClr val="21426D"/>
                </a:solidFill>
              </a:rPr>
              <a:t>)</a:t>
            </a:r>
            <a:endParaRPr lang="de-DE" sz="2400" b="1" dirty="0">
              <a:solidFill>
                <a:srgbClr val="21426D"/>
              </a:solidFill>
            </a:endParaRPr>
          </a:p>
        </p:txBody>
      </p:sp>
    </p:spTree>
    <p:extLst>
      <p:ext uri="{BB962C8B-B14F-4D97-AF65-F5344CB8AC3E}">
        <p14:creationId xmlns:p14="http://schemas.microsoft.com/office/powerpoint/2010/main" val="2275811757"/>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Schorfheide-Chorin Sabinensee April 19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2" y="0"/>
            <a:ext cx="5256584" cy="3669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File00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4038" y="-347"/>
            <a:ext cx="4759962" cy="3566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D:\Jessica\aktuell\Michael Succow\Sammlung Bilder Ökologisch sensible Räume\P618064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84036" y="3234147"/>
            <a:ext cx="4751253" cy="3563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p:cNvSpPr txBox="1"/>
          <p:nvPr/>
        </p:nvSpPr>
        <p:spPr>
          <a:xfrm>
            <a:off x="611560" y="188640"/>
            <a:ext cx="8352928" cy="369332"/>
          </a:xfrm>
          <a:prstGeom prst="rect">
            <a:avLst/>
          </a:prstGeom>
          <a:noFill/>
        </p:spPr>
        <p:txBody>
          <a:bodyPr wrap="square" rtlCol="0">
            <a:spAutoFit/>
          </a:bodyPr>
          <a:lstStyle/>
          <a:p>
            <a:r>
              <a:rPr lang="de-DE" b="1" dirty="0" smtClean="0">
                <a:solidFill>
                  <a:srgbClr val="21426D"/>
                </a:solidFill>
              </a:rPr>
              <a:t>Verträgliche alternative Nutzungsformen: Endmoränenlandschaften</a:t>
            </a:r>
            <a:endParaRPr lang="de-DE" b="1" dirty="0">
              <a:solidFill>
                <a:srgbClr val="21426D"/>
              </a:solidFill>
            </a:endParaRPr>
          </a:p>
        </p:txBody>
      </p:sp>
      <p:pic>
        <p:nvPicPr>
          <p:cNvPr id="8" name="Picture 6" descr="File00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3250568"/>
            <a:ext cx="4384037" cy="3290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5" name="Text Box 4"/>
          <p:cNvSpPr txBox="1">
            <a:spLocks noChangeArrowheads="1"/>
          </p:cNvSpPr>
          <p:nvPr/>
        </p:nvSpPr>
        <p:spPr bwMode="auto">
          <a:xfrm>
            <a:off x="0" y="6521450"/>
            <a:ext cx="9144000" cy="3365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de-DE" altLang="de-DE" sz="1600">
                <a:solidFill>
                  <a:srgbClr val="FFFFFF"/>
                </a:solidFill>
              </a:rPr>
              <a:t>historisch gewachsene Agrarlandschaft im BSR Schorfheide/Chorin (Mai 1992)</a:t>
            </a:r>
            <a:r>
              <a:rPr lang="de-DE" altLang="de-DE" sz="1200">
                <a:solidFill>
                  <a:srgbClr val="FFFFFF"/>
                </a:solidFill>
              </a:rPr>
              <a:t> (Foto: M. Succow)</a:t>
            </a:r>
            <a:endParaRPr lang="de-DE" altLang="de-DE" sz="1600">
              <a:solidFill>
                <a:srgbClr val="FFFFFF"/>
              </a:solidFill>
            </a:endParaRPr>
          </a:p>
        </p:txBody>
      </p:sp>
    </p:spTree>
    <p:extLst>
      <p:ext uri="{BB962C8B-B14F-4D97-AF65-F5344CB8AC3E}">
        <p14:creationId xmlns:p14="http://schemas.microsoft.com/office/powerpoint/2010/main" val="30804977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Titel 1"/>
          <p:cNvSpPr>
            <a:spLocks noGrp="1"/>
          </p:cNvSpPr>
          <p:nvPr>
            <p:ph type="title" idx="4294967295"/>
          </p:nvPr>
        </p:nvSpPr>
        <p:spPr bwMode="auto">
          <a:xfrm>
            <a:off x="457200" y="274638"/>
            <a:ext cx="8229600" cy="1143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
        <p:nvSpPr>
          <p:cNvPr id="249859" name="Inhaltsplatzhalter 2"/>
          <p:cNvSpPr>
            <a:spLocks noGrp="1"/>
          </p:cNvSpPr>
          <p:nvPr>
            <p:ph idx="4294967295"/>
          </p:nvPr>
        </p:nvSpPr>
        <p:spPr bwMode="auto">
          <a:xfrm>
            <a:off x="457200" y="1600200"/>
            <a:ext cx="8229600" cy="45259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pic>
        <p:nvPicPr>
          <p:cNvPr id="249860" name="Picture 2" descr="D:\Jessica\aktuell\Michael Succow\Sammlung Bilder Ökologisch sensible Räume\P32616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9862" name="Textfeld 5"/>
          <p:cNvSpPr txBox="1">
            <a:spLocks noChangeArrowheads="1"/>
          </p:cNvSpPr>
          <p:nvPr/>
        </p:nvSpPr>
        <p:spPr bwMode="auto">
          <a:xfrm>
            <a:off x="0" y="6577607"/>
            <a:ext cx="9144000" cy="307777"/>
          </a:xfrm>
          <a:prstGeom prst="rect">
            <a:avLst/>
          </a:prstGeom>
          <a:solidFill>
            <a:schemeClr val="bg1"/>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de-DE" sz="1400" dirty="0">
                <a:solidFill>
                  <a:srgbClr val="21426D"/>
                </a:solidFill>
              </a:rPr>
              <a:t>Wilde Weiden in Crawinkel (Thüringen) - das hoffnungsvolle Experiment </a:t>
            </a:r>
            <a:r>
              <a:rPr lang="de-DE" sz="1400" dirty="0" smtClean="0">
                <a:solidFill>
                  <a:srgbClr val="21426D"/>
                </a:solidFill>
              </a:rPr>
              <a:t>des </a:t>
            </a:r>
            <a:r>
              <a:rPr lang="de-DE" sz="1400" dirty="0">
                <a:solidFill>
                  <a:srgbClr val="21426D"/>
                </a:solidFill>
              </a:rPr>
              <a:t>Heinz </a:t>
            </a:r>
            <a:r>
              <a:rPr lang="de-DE" sz="1400" dirty="0" smtClean="0">
                <a:solidFill>
                  <a:srgbClr val="21426D"/>
                </a:solidFill>
              </a:rPr>
              <a:t>Bley </a:t>
            </a:r>
            <a:r>
              <a:rPr lang="de-DE" altLang="de-DE" sz="1400" dirty="0" smtClean="0">
                <a:solidFill>
                  <a:srgbClr val="21426D"/>
                </a:solidFill>
              </a:rPr>
              <a:t>(Fotos: </a:t>
            </a:r>
            <a:r>
              <a:rPr lang="de-DE" altLang="de-DE" sz="1400" dirty="0">
                <a:solidFill>
                  <a:srgbClr val="21426D"/>
                </a:solidFill>
              </a:rPr>
              <a:t>M. </a:t>
            </a:r>
            <a:r>
              <a:rPr lang="de-DE" altLang="de-DE" sz="1400" dirty="0" smtClean="0">
                <a:solidFill>
                  <a:srgbClr val="21426D"/>
                </a:solidFill>
              </a:rPr>
              <a:t>Succow, </a:t>
            </a:r>
            <a:r>
              <a:rPr lang="de-DE" altLang="de-DE" sz="1400" dirty="0">
                <a:solidFill>
                  <a:srgbClr val="21426D"/>
                </a:solidFill>
              </a:rPr>
              <a:t>2012)</a:t>
            </a:r>
            <a:endParaRPr lang="de-DE" sz="1400" dirty="0">
              <a:solidFill>
                <a:srgbClr val="21426D"/>
              </a:solidFill>
            </a:endParaRPr>
          </a:p>
        </p:txBody>
      </p:sp>
      <p:pic>
        <p:nvPicPr>
          <p:cNvPr id="2498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29125"/>
            <a:ext cx="42481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p:cNvSpPr txBox="1"/>
          <p:nvPr/>
        </p:nvSpPr>
        <p:spPr>
          <a:xfrm>
            <a:off x="107504" y="274638"/>
            <a:ext cx="8496944" cy="461665"/>
          </a:xfrm>
          <a:prstGeom prst="rect">
            <a:avLst/>
          </a:prstGeom>
          <a:noFill/>
        </p:spPr>
        <p:txBody>
          <a:bodyPr wrap="square" rtlCol="0">
            <a:spAutoFit/>
          </a:bodyPr>
          <a:lstStyle/>
          <a:p>
            <a:r>
              <a:rPr lang="de-DE" sz="2400" b="1" dirty="0" smtClean="0">
                <a:solidFill>
                  <a:srgbClr val="21426D"/>
                </a:solidFill>
              </a:rPr>
              <a:t>Wilde Weiden, z.B. Vorgebirgsstandorte auf </a:t>
            </a:r>
            <a:r>
              <a:rPr lang="de-DE" sz="2400" b="1" dirty="0" smtClean="0">
                <a:solidFill>
                  <a:srgbClr val="21426D"/>
                </a:solidFill>
              </a:rPr>
              <a:t>Muschelkalk</a:t>
            </a:r>
            <a:endParaRPr lang="de-DE" sz="2400" b="1" dirty="0">
              <a:solidFill>
                <a:srgbClr val="21426D"/>
              </a:solidFill>
            </a:endParaRPr>
          </a:p>
        </p:txBody>
      </p:sp>
    </p:spTree>
    <p:extLst>
      <p:ext uri="{BB962C8B-B14F-4D97-AF65-F5344CB8AC3E}">
        <p14:creationId xmlns:p14="http://schemas.microsoft.com/office/powerpoint/2010/main" val="525954343"/>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Dia 0007 -Trebeltal, Nehringen Wiedervernässung, Mai 199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163"/>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67" name="Picture 3" descr="Heckrind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134938"/>
            <a:ext cx="3132138" cy="23574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37669" name="Picture 5" descr="Elc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50" y="4468813"/>
            <a:ext cx="4752975" cy="19129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06" name="Text Box 3"/>
          <p:cNvSpPr txBox="1">
            <a:spLocks noChangeArrowheads="1"/>
          </p:cNvSpPr>
          <p:nvPr/>
        </p:nvSpPr>
        <p:spPr bwMode="auto">
          <a:xfrm>
            <a:off x="0" y="6545263"/>
            <a:ext cx="9144000" cy="33813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de-DE" altLang="de-DE" sz="1600">
                <a:solidFill>
                  <a:srgbClr val="FFFFFF"/>
                </a:solidFill>
              </a:rPr>
              <a:t>								 </a:t>
            </a:r>
            <a:r>
              <a:rPr lang="de-DE" altLang="de-DE" sz="1200">
                <a:solidFill>
                  <a:srgbClr val="FFFFFF"/>
                </a:solidFill>
              </a:rPr>
              <a:t>(Fotos M. Succow)</a:t>
            </a:r>
          </a:p>
        </p:txBody>
      </p:sp>
      <p:sp>
        <p:nvSpPr>
          <p:cNvPr id="51207" name="Textfeld 6"/>
          <p:cNvSpPr txBox="1">
            <a:spLocks noChangeArrowheads="1"/>
          </p:cNvSpPr>
          <p:nvPr/>
        </p:nvSpPr>
        <p:spPr bwMode="auto">
          <a:xfrm>
            <a:off x="0" y="6550025"/>
            <a:ext cx="74523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de-DE" sz="1400" dirty="0">
                <a:solidFill>
                  <a:schemeClr val="bg1"/>
                </a:solidFill>
              </a:rPr>
              <a:t>Zukunftsbilder im Oder </a:t>
            </a:r>
            <a:r>
              <a:rPr lang="de-DE" sz="1400" dirty="0" smtClean="0">
                <a:solidFill>
                  <a:schemeClr val="bg1"/>
                </a:solidFill>
              </a:rPr>
              <a:t>Nationalpark – Auen-Überflutungsmoor</a:t>
            </a:r>
            <a:endParaRPr lang="de-DE" sz="1400" dirty="0">
              <a:solidFill>
                <a:schemeClr val="bg1"/>
              </a:solidFill>
            </a:endParaRPr>
          </a:p>
        </p:txBody>
      </p:sp>
      <p:pic>
        <p:nvPicPr>
          <p:cNvPr id="788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112" y="4472503"/>
            <a:ext cx="3096344" cy="190924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feld 1"/>
          <p:cNvSpPr txBox="1"/>
          <p:nvPr/>
        </p:nvSpPr>
        <p:spPr>
          <a:xfrm>
            <a:off x="0" y="-30163"/>
            <a:ext cx="4679950" cy="707886"/>
          </a:xfrm>
          <a:prstGeom prst="rect">
            <a:avLst/>
          </a:prstGeom>
          <a:noFill/>
        </p:spPr>
        <p:txBody>
          <a:bodyPr wrap="square" rtlCol="0">
            <a:spAutoFit/>
          </a:bodyPr>
          <a:lstStyle/>
          <a:p>
            <a:r>
              <a:rPr lang="de-DE" sz="2000" b="1" dirty="0" smtClean="0">
                <a:solidFill>
                  <a:srgbClr val="21426D"/>
                </a:solidFill>
              </a:rPr>
              <a:t>Dauer-Grünland mit Überflutung in Flussauen</a:t>
            </a:r>
            <a:endParaRPr lang="de-DE" sz="2000" b="1" dirty="0">
              <a:solidFill>
                <a:srgbClr val="21426D"/>
              </a:solidFill>
            </a:endParaRPr>
          </a:p>
        </p:txBody>
      </p:sp>
    </p:spTree>
    <p:extLst>
      <p:ext uri="{BB962C8B-B14F-4D97-AF65-F5344CB8AC3E}">
        <p14:creationId xmlns:p14="http://schemas.microsoft.com/office/powerpoint/2010/main" val="31746700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37667"/>
                                        </p:tgtEl>
                                        <p:attrNameLst>
                                          <p:attrName>style.visibility</p:attrName>
                                        </p:attrNameLst>
                                      </p:cBhvr>
                                      <p:to>
                                        <p:strVal val="visible"/>
                                      </p:to>
                                    </p:set>
                                    <p:animEffect transition="in" filter="fade">
                                      <p:cBhvr>
                                        <p:cTn id="7" dur="500"/>
                                        <p:tgtEl>
                                          <p:spTgt spid="11376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1137669"/>
                                        </p:tgtEl>
                                        <p:attrNameLst>
                                          <p:attrName>style.visibility</p:attrName>
                                        </p:attrNameLst>
                                      </p:cBhvr>
                                      <p:to>
                                        <p:strVal val="visible"/>
                                      </p:to>
                                    </p:set>
                                    <p:anim calcmode="lin" valueType="num">
                                      <p:cBhvr additive="base">
                                        <p:cTn id="12" dur="1000" fill="hold"/>
                                        <p:tgtEl>
                                          <p:spTgt spid="1137669"/>
                                        </p:tgtEl>
                                        <p:attrNameLst>
                                          <p:attrName>ppt_x</p:attrName>
                                        </p:attrNameLst>
                                      </p:cBhvr>
                                      <p:tavLst>
                                        <p:tav tm="0">
                                          <p:val>
                                            <p:strVal val="0-#ppt_w/2"/>
                                          </p:val>
                                        </p:tav>
                                        <p:tav tm="100000">
                                          <p:val>
                                            <p:strVal val="#ppt_x"/>
                                          </p:val>
                                        </p:tav>
                                      </p:tavLst>
                                    </p:anim>
                                    <p:anim calcmode="lin" valueType="num">
                                      <p:cBhvr additive="base">
                                        <p:cTn id="13" dur="1000" fill="hold"/>
                                        <p:tgtEl>
                                          <p:spTgt spid="11376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 y="1209256"/>
            <a:ext cx="9144000" cy="4956048"/>
          </a:xfrm>
          <a:prstGeom prst="rect">
            <a:avLst/>
          </a:prstGeom>
        </p:spPr>
      </p:pic>
      <p:sp>
        <p:nvSpPr>
          <p:cNvPr id="3" name="Textfeld 2"/>
          <p:cNvSpPr txBox="1"/>
          <p:nvPr/>
        </p:nvSpPr>
        <p:spPr>
          <a:xfrm>
            <a:off x="179512" y="260648"/>
            <a:ext cx="7056784" cy="523220"/>
          </a:xfrm>
          <a:prstGeom prst="rect">
            <a:avLst/>
          </a:prstGeom>
          <a:noFill/>
        </p:spPr>
        <p:txBody>
          <a:bodyPr wrap="square" rtlCol="0">
            <a:spAutoFit/>
          </a:bodyPr>
          <a:lstStyle/>
          <a:p>
            <a:r>
              <a:rPr lang="de-DE" sz="2800" b="1" dirty="0" smtClean="0">
                <a:solidFill>
                  <a:srgbClr val="21426D"/>
                </a:solidFill>
              </a:rPr>
              <a:t>Niedermoor in </a:t>
            </a:r>
            <a:r>
              <a:rPr lang="de-DE" sz="2800" b="1" dirty="0" err="1" smtClean="0">
                <a:solidFill>
                  <a:srgbClr val="21426D"/>
                </a:solidFill>
              </a:rPr>
              <a:t>Paludikultur</a:t>
            </a:r>
            <a:endParaRPr lang="de-DE" sz="2800" b="1" dirty="0">
              <a:solidFill>
                <a:srgbClr val="21426D"/>
              </a:solidFill>
            </a:endParaRPr>
          </a:p>
        </p:txBody>
      </p:sp>
      <p:sp>
        <p:nvSpPr>
          <p:cNvPr id="4" name="Textfeld 3"/>
          <p:cNvSpPr txBox="1"/>
          <p:nvPr/>
        </p:nvSpPr>
        <p:spPr>
          <a:xfrm>
            <a:off x="-2880" y="6152800"/>
            <a:ext cx="9141120" cy="615553"/>
          </a:xfrm>
          <a:prstGeom prst="rect">
            <a:avLst/>
          </a:prstGeom>
          <a:noFill/>
        </p:spPr>
        <p:txBody>
          <a:bodyPr wrap="square" rtlCol="0">
            <a:spAutoFit/>
          </a:bodyPr>
          <a:lstStyle/>
          <a:p>
            <a:r>
              <a:rPr lang="de-DE" sz="1700" dirty="0" smtClean="0">
                <a:solidFill>
                  <a:srgbClr val="21426D"/>
                </a:solidFill>
              </a:rPr>
              <a:t>Luftbild einer 10 ha großen Versuchsfläche für Rohrkolbenanbau im </a:t>
            </a:r>
            <a:r>
              <a:rPr lang="de-DE" sz="1700" dirty="0" err="1" smtClean="0">
                <a:solidFill>
                  <a:srgbClr val="21426D"/>
                </a:solidFill>
              </a:rPr>
              <a:t>Peeneflusstal</a:t>
            </a:r>
            <a:r>
              <a:rPr lang="de-DE" sz="1700" dirty="0" smtClean="0">
                <a:solidFill>
                  <a:srgbClr val="21426D"/>
                </a:solidFill>
              </a:rPr>
              <a:t> </a:t>
            </a:r>
            <a:r>
              <a:rPr lang="de-DE" sz="1700" dirty="0" smtClean="0">
                <a:solidFill>
                  <a:srgbClr val="21426D"/>
                </a:solidFill>
              </a:rPr>
              <a:t>bei Malchin (Foto: AESA </a:t>
            </a:r>
            <a:r>
              <a:rPr lang="de-DE" sz="1700" dirty="0" err="1" smtClean="0">
                <a:solidFill>
                  <a:srgbClr val="21426D"/>
                </a:solidFill>
              </a:rPr>
              <a:t>aerial</a:t>
            </a:r>
            <a:r>
              <a:rPr lang="de-DE" sz="1700" dirty="0" smtClean="0">
                <a:solidFill>
                  <a:srgbClr val="21426D"/>
                </a:solidFill>
              </a:rPr>
              <a:t> Juni 2020)</a:t>
            </a:r>
            <a:endParaRPr lang="de-DE" sz="1700" dirty="0">
              <a:solidFill>
                <a:srgbClr val="21426D"/>
              </a:solidFill>
            </a:endParaRPr>
          </a:p>
        </p:txBody>
      </p:sp>
    </p:spTree>
    <p:extLst>
      <p:ext uri="{BB962C8B-B14F-4D97-AF65-F5344CB8AC3E}">
        <p14:creationId xmlns:p14="http://schemas.microsoft.com/office/powerpoint/2010/main" val="3756141012"/>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9472"/>
            <a:ext cx="8229600" cy="1143000"/>
          </a:xfrm>
        </p:spPr>
        <p:txBody>
          <a:bodyPr/>
          <a:lstStyle/>
          <a:p>
            <a:r>
              <a:rPr lang="de-DE" sz="2400" b="1" dirty="0" smtClean="0">
                <a:solidFill>
                  <a:srgbClr val="21426D"/>
                </a:solidFill>
              </a:rPr>
              <a:t>Exkurs Alternative Energieerzeugung: </a:t>
            </a:r>
            <a:r>
              <a:rPr lang="de-DE" sz="2400" b="1" dirty="0" smtClean="0">
                <a:solidFill>
                  <a:srgbClr val="21426D"/>
                </a:solidFill>
              </a:rPr>
              <a:t/>
            </a:r>
            <a:br>
              <a:rPr lang="de-DE" sz="2400" b="1" dirty="0" smtClean="0">
                <a:solidFill>
                  <a:srgbClr val="21426D"/>
                </a:solidFill>
              </a:rPr>
            </a:br>
            <a:r>
              <a:rPr lang="de-DE" sz="2400" b="1" dirty="0" smtClean="0">
                <a:solidFill>
                  <a:srgbClr val="21426D"/>
                </a:solidFill>
              </a:rPr>
              <a:t>Photovoltaik </a:t>
            </a:r>
            <a:r>
              <a:rPr lang="de-DE" sz="2400" b="1" dirty="0" smtClean="0">
                <a:solidFill>
                  <a:srgbClr val="21426D"/>
                </a:solidFill>
              </a:rPr>
              <a:t>und </a:t>
            </a:r>
            <a:r>
              <a:rPr lang="de-DE" sz="2400" b="1" dirty="0" smtClean="0">
                <a:solidFill>
                  <a:srgbClr val="21426D"/>
                </a:solidFill>
              </a:rPr>
              <a:t>Windkraftanlage</a:t>
            </a:r>
            <a:endParaRPr lang="de-DE" sz="2400" b="1" dirty="0">
              <a:solidFill>
                <a:srgbClr val="21426D"/>
              </a:solidFill>
            </a:endParaRPr>
          </a:p>
        </p:txBody>
      </p:sp>
      <p:pic>
        <p:nvPicPr>
          <p:cNvPr id="4" name="Grafik 3"/>
          <p:cNvPicPr>
            <a:picLocks noChangeAspect="1"/>
          </p:cNvPicPr>
          <p:nvPr/>
        </p:nvPicPr>
        <p:blipFill>
          <a:blip r:embed="rId2"/>
          <a:stretch>
            <a:fillRect/>
          </a:stretch>
        </p:blipFill>
        <p:spPr>
          <a:xfrm>
            <a:off x="1" y="1179449"/>
            <a:ext cx="4788023" cy="2884949"/>
          </a:xfrm>
          <a:prstGeom prst="rect">
            <a:avLst/>
          </a:prstGeom>
        </p:spPr>
      </p:pic>
      <p:pic>
        <p:nvPicPr>
          <p:cNvPr id="6" name="Grafik 5"/>
          <p:cNvPicPr>
            <a:picLocks noChangeAspect="1"/>
          </p:cNvPicPr>
          <p:nvPr/>
        </p:nvPicPr>
        <p:blipFill>
          <a:blip r:embed="rId3"/>
          <a:stretch>
            <a:fillRect/>
          </a:stretch>
        </p:blipFill>
        <p:spPr>
          <a:xfrm>
            <a:off x="4877383" y="1162472"/>
            <a:ext cx="4225130" cy="3637027"/>
          </a:xfrm>
          <a:prstGeom prst="rect">
            <a:avLst/>
          </a:prstGeom>
        </p:spPr>
      </p:pic>
      <p:pic>
        <p:nvPicPr>
          <p:cNvPr id="5" name="Grafik 4"/>
          <p:cNvPicPr>
            <a:picLocks noChangeAspect="1"/>
          </p:cNvPicPr>
          <p:nvPr/>
        </p:nvPicPr>
        <p:blipFill>
          <a:blip r:embed="rId4"/>
          <a:stretch>
            <a:fillRect/>
          </a:stretch>
        </p:blipFill>
        <p:spPr>
          <a:xfrm>
            <a:off x="0" y="4090217"/>
            <a:ext cx="5040560" cy="2597463"/>
          </a:xfrm>
          <a:prstGeom prst="rect">
            <a:avLst/>
          </a:prstGeom>
        </p:spPr>
      </p:pic>
      <p:sp>
        <p:nvSpPr>
          <p:cNvPr id="7" name="Textfeld 6"/>
          <p:cNvSpPr txBox="1"/>
          <p:nvPr/>
        </p:nvSpPr>
        <p:spPr>
          <a:xfrm>
            <a:off x="5040560" y="5573167"/>
            <a:ext cx="3923928" cy="923330"/>
          </a:xfrm>
          <a:prstGeom prst="rect">
            <a:avLst/>
          </a:prstGeom>
          <a:noFill/>
        </p:spPr>
        <p:txBody>
          <a:bodyPr wrap="square" rtlCol="0">
            <a:spAutoFit/>
          </a:bodyPr>
          <a:lstStyle/>
          <a:p>
            <a:r>
              <a:rPr lang="de-DE" dirty="0" smtClean="0">
                <a:solidFill>
                  <a:srgbClr val="21426D"/>
                </a:solidFill>
              </a:rPr>
              <a:t>Bedarfsgerechte Stromproduktion</a:t>
            </a:r>
          </a:p>
          <a:p>
            <a:endParaRPr lang="de-DE" dirty="0">
              <a:solidFill>
                <a:srgbClr val="21426D"/>
              </a:solidFill>
            </a:endParaRPr>
          </a:p>
          <a:p>
            <a:r>
              <a:rPr lang="de-DE" dirty="0" smtClean="0">
                <a:solidFill>
                  <a:srgbClr val="21426D"/>
                </a:solidFill>
              </a:rPr>
              <a:t>(Grafiken: Präsentation Next2Sun)</a:t>
            </a:r>
            <a:endParaRPr lang="de-DE" dirty="0">
              <a:solidFill>
                <a:srgbClr val="21426D"/>
              </a:solidFill>
            </a:endParaRPr>
          </a:p>
        </p:txBody>
      </p:sp>
    </p:spTree>
    <p:extLst>
      <p:ext uri="{BB962C8B-B14F-4D97-AF65-F5344CB8AC3E}">
        <p14:creationId xmlns:p14="http://schemas.microsoft.com/office/powerpoint/2010/main" val="934226519"/>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0" y="1196753"/>
            <a:ext cx="9144000" cy="2376264"/>
          </a:xfrm>
        </p:spPr>
        <p:txBody>
          <a:bodyPr/>
          <a:lstStyle/>
          <a:p>
            <a:pPr marL="0" indent="0">
              <a:buNone/>
            </a:pPr>
            <a:r>
              <a:rPr lang="de-DE" sz="1400" dirty="0" smtClean="0">
                <a:solidFill>
                  <a:srgbClr val="21426D"/>
                </a:solidFill>
              </a:rPr>
              <a:t>Die </a:t>
            </a:r>
            <a:r>
              <a:rPr lang="de-DE" sz="1400" dirty="0">
                <a:solidFill>
                  <a:srgbClr val="21426D"/>
                </a:solidFill>
              </a:rPr>
              <a:t>Energieerzeugung im landwirtschaftlichen Außenbereich konzentrierte sich bisher auf vollständige Inanspruchnahme großer Flächeneinheiten für </a:t>
            </a:r>
            <a:r>
              <a:rPr lang="de-DE" sz="1400" b="1" dirty="0">
                <a:solidFill>
                  <a:srgbClr val="21426D"/>
                </a:solidFill>
              </a:rPr>
              <a:t>a) Biomasseenergie </a:t>
            </a:r>
            <a:r>
              <a:rPr lang="de-DE" sz="1400" dirty="0">
                <a:solidFill>
                  <a:srgbClr val="21426D"/>
                </a:solidFill>
              </a:rPr>
              <a:t>oder </a:t>
            </a:r>
            <a:r>
              <a:rPr lang="de-DE" sz="1400" b="1" dirty="0">
                <a:solidFill>
                  <a:srgbClr val="21426D"/>
                </a:solidFill>
              </a:rPr>
              <a:t>b) Freiflächenphotovoltaik</a:t>
            </a:r>
            <a:r>
              <a:rPr lang="de-DE" sz="1400" dirty="0">
                <a:solidFill>
                  <a:srgbClr val="21426D"/>
                </a:solidFill>
              </a:rPr>
              <a:t>. </a:t>
            </a:r>
          </a:p>
          <a:p>
            <a:r>
              <a:rPr lang="de-DE" sz="1400" dirty="0">
                <a:solidFill>
                  <a:srgbClr val="21426D"/>
                </a:solidFill>
              </a:rPr>
              <a:t>Sowohl vom Kosten-Nutzen-Verhältnis, als auch von der Flächenleistung, als auch hinsichtlich der Umwelt- und Klimabilanzen muss </a:t>
            </a:r>
            <a:r>
              <a:rPr lang="de-DE" sz="1400" b="1" dirty="0">
                <a:solidFill>
                  <a:srgbClr val="21426D"/>
                </a:solidFill>
              </a:rPr>
              <a:t>a) Biomasseenergie </a:t>
            </a:r>
            <a:r>
              <a:rPr lang="de-DE" sz="1400" dirty="0">
                <a:solidFill>
                  <a:srgbClr val="21426D"/>
                </a:solidFill>
              </a:rPr>
              <a:t>als Sachgassentechnologie eingestuft werden (Kohlenstoffverbrennung), zumal sie immer zu Flächenkonkurrenz mit Nahrungsmittelproduktion führt (350 ha Acker für 1 MW elektr. Leistung bei Biogas). </a:t>
            </a:r>
          </a:p>
          <a:p>
            <a:r>
              <a:rPr lang="de-DE" sz="1400" dirty="0">
                <a:solidFill>
                  <a:srgbClr val="21426D"/>
                </a:solidFill>
              </a:rPr>
              <a:t>Bei </a:t>
            </a:r>
            <a:r>
              <a:rPr lang="de-DE" sz="1400" b="1" dirty="0">
                <a:solidFill>
                  <a:srgbClr val="21426D"/>
                </a:solidFill>
              </a:rPr>
              <a:t>b) Freiflächenphotovoltaik </a:t>
            </a:r>
            <a:r>
              <a:rPr lang="de-DE" sz="1400" dirty="0">
                <a:solidFill>
                  <a:srgbClr val="21426D"/>
                </a:solidFill>
              </a:rPr>
              <a:t>bestehen jedoch Möglichkeiten einer Symbiose mit landwirtschaftlicher Produktion in der Ausrichtung als </a:t>
            </a:r>
            <a:r>
              <a:rPr lang="de-DE" sz="1400" b="1" dirty="0" err="1">
                <a:solidFill>
                  <a:srgbClr val="21426D"/>
                </a:solidFill>
              </a:rPr>
              <a:t>Agri</a:t>
            </a:r>
            <a:r>
              <a:rPr lang="de-DE" sz="1400" b="1" dirty="0">
                <a:solidFill>
                  <a:srgbClr val="21426D"/>
                </a:solidFill>
              </a:rPr>
              <a:t>-Photovoltaik</a:t>
            </a:r>
            <a:r>
              <a:rPr lang="de-DE" sz="1400" dirty="0">
                <a:solidFill>
                  <a:srgbClr val="21426D"/>
                </a:solidFill>
              </a:rPr>
              <a:t>. </a:t>
            </a:r>
            <a:r>
              <a:rPr lang="de-DE" sz="1400" dirty="0" err="1" smtClean="0">
                <a:solidFill>
                  <a:srgbClr val="21426D"/>
                </a:solidFill>
              </a:rPr>
              <a:t>Agri</a:t>
            </a:r>
            <a:r>
              <a:rPr lang="de-DE" sz="1400" dirty="0" smtClean="0">
                <a:solidFill>
                  <a:srgbClr val="21426D"/>
                </a:solidFill>
              </a:rPr>
              <a:t>-PV </a:t>
            </a:r>
            <a:r>
              <a:rPr lang="de-DE" sz="1400" dirty="0">
                <a:solidFill>
                  <a:srgbClr val="21426D"/>
                </a:solidFill>
              </a:rPr>
              <a:t>verfolgt den Ansatz, die Streifen zwischen den Modulreihen so breit zu halten, dass eine tatsächliche landwirtschaftliche Nutzung mit vorhandenen Technologien möglich ist. Dies erfordert Mindestbreiten von 8 m, realistisch eher 10 m. </a:t>
            </a:r>
            <a:endParaRPr lang="de-DE" sz="1400" dirty="0" smtClean="0">
              <a:solidFill>
                <a:srgbClr val="21426D"/>
              </a:solidFill>
            </a:endParaRPr>
          </a:p>
          <a:p>
            <a:pPr marL="0" indent="0">
              <a:buNone/>
            </a:pPr>
            <a:endParaRPr lang="de-DE" sz="1400" dirty="0" smtClean="0">
              <a:solidFill>
                <a:srgbClr val="21426D"/>
              </a:solidFill>
            </a:endParaRPr>
          </a:p>
          <a:p>
            <a:pPr marL="0" indent="0">
              <a:buNone/>
            </a:pPr>
            <a:endParaRPr lang="de-DE" sz="1400" dirty="0">
              <a:solidFill>
                <a:srgbClr val="21426D"/>
              </a:solidFill>
            </a:endParaRPr>
          </a:p>
        </p:txBody>
      </p:sp>
      <p:sp>
        <p:nvSpPr>
          <p:cNvPr id="5" name="Textfeld 4"/>
          <p:cNvSpPr txBox="1"/>
          <p:nvPr/>
        </p:nvSpPr>
        <p:spPr>
          <a:xfrm>
            <a:off x="323528" y="188640"/>
            <a:ext cx="7416824" cy="830997"/>
          </a:xfrm>
          <a:prstGeom prst="rect">
            <a:avLst/>
          </a:prstGeom>
          <a:noFill/>
        </p:spPr>
        <p:txBody>
          <a:bodyPr wrap="square" rtlCol="0">
            <a:spAutoFit/>
          </a:bodyPr>
          <a:lstStyle/>
          <a:p>
            <a:r>
              <a:rPr lang="de-DE" sz="2400" b="1" dirty="0">
                <a:solidFill>
                  <a:srgbClr val="21426D"/>
                </a:solidFill>
              </a:rPr>
              <a:t>Problemstellung: </a:t>
            </a:r>
            <a:r>
              <a:rPr lang="de-DE" sz="2400" b="1" dirty="0" smtClean="0">
                <a:solidFill>
                  <a:srgbClr val="21426D"/>
                </a:solidFill>
              </a:rPr>
              <a:t/>
            </a:r>
            <a:br>
              <a:rPr lang="de-DE" sz="2400" b="1" dirty="0" smtClean="0">
                <a:solidFill>
                  <a:srgbClr val="21426D"/>
                </a:solidFill>
              </a:rPr>
            </a:br>
            <a:r>
              <a:rPr lang="de-DE" sz="2400" b="1" dirty="0" smtClean="0">
                <a:solidFill>
                  <a:srgbClr val="21426D"/>
                </a:solidFill>
              </a:rPr>
              <a:t>Energieerzeugung </a:t>
            </a:r>
            <a:r>
              <a:rPr lang="de-DE" sz="2400" b="1" dirty="0">
                <a:solidFill>
                  <a:srgbClr val="21426D"/>
                </a:solidFill>
              </a:rPr>
              <a:t>ohne </a:t>
            </a:r>
            <a:r>
              <a:rPr lang="de-DE" sz="2400" b="1" dirty="0" smtClean="0">
                <a:solidFill>
                  <a:srgbClr val="21426D"/>
                </a:solidFill>
              </a:rPr>
              <a:t>Flächenkonkurrenz</a:t>
            </a:r>
            <a:endParaRPr lang="de-DE" sz="2400" b="1" dirty="0">
              <a:solidFill>
                <a:srgbClr val="21426D"/>
              </a:solidFill>
            </a:endParaRPr>
          </a:p>
        </p:txBody>
      </p:sp>
      <p:pic>
        <p:nvPicPr>
          <p:cNvPr id="6" name="Grafik 5"/>
          <p:cNvPicPr>
            <a:picLocks noChangeAspect="1"/>
          </p:cNvPicPr>
          <p:nvPr/>
        </p:nvPicPr>
        <p:blipFill>
          <a:blip r:embed="rId2"/>
          <a:stretch>
            <a:fillRect/>
          </a:stretch>
        </p:blipFill>
        <p:spPr>
          <a:xfrm>
            <a:off x="107504" y="3573017"/>
            <a:ext cx="5096796" cy="3083203"/>
          </a:xfrm>
          <a:prstGeom prst="rect">
            <a:avLst/>
          </a:prstGeom>
        </p:spPr>
      </p:pic>
      <p:sp>
        <p:nvSpPr>
          <p:cNvPr id="2" name="Textfeld 1"/>
          <p:cNvSpPr txBox="1"/>
          <p:nvPr/>
        </p:nvSpPr>
        <p:spPr>
          <a:xfrm>
            <a:off x="5204300" y="3861048"/>
            <a:ext cx="3939700" cy="1384995"/>
          </a:xfrm>
          <a:prstGeom prst="rect">
            <a:avLst/>
          </a:prstGeom>
          <a:noFill/>
        </p:spPr>
        <p:txBody>
          <a:bodyPr wrap="square" rtlCol="0">
            <a:spAutoFit/>
          </a:bodyPr>
          <a:lstStyle/>
          <a:p>
            <a:r>
              <a:rPr lang="de-DE" sz="1400" dirty="0" smtClean="0">
                <a:solidFill>
                  <a:srgbClr val="21426D"/>
                </a:solidFill>
              </a:rPr>
              <a:t>Bei Untersetzung bestehender Windkraftanlagen sind senkrecht gestellte, Nord-Süd-ausgerichtete </a:t>
            </a:r>
            <a:r>
              <a:rPr lang="de-DE" sz="1400" dirty="0" err="1" smtClean="0">
                <a:solidFill>
                  <a:srgbClr val="21426D"/>
                </a:solidFill>
              </a:rPr>
              <a:t>bifaziale</a:t>
            </a:r>
            <a:r>
              <a:rPr lang="de-DE" sz="1400" dirty="0" smtClean="0">
                <a:solidFill>
                  <a:srgbClr val="21426D"/>
                </a:solidFill>
              </a:rPr>
              <a:t> Photovoltaik-Module sinnvoll. Die Agrarflächen können dann als „Wilde Weiden“ genutzt werden und damit den Energiepflanzenanbau ersetzen.  </a:t>
            </a:r>
            <a:endParaRPr lang="de-DE" sz="1400" dirty="0">
              <a:solidFill>
                <a:srgbClr val="21426D"/>
              </a:solidFill>
            </a:endParaRPr>
          </a:p>
        </p:txBody>
      </p:sp>
    </p:spTree>
    <p:extLst>
      <p:ext uri="{BB962C8B-B14F-4D97-AF65-F5344CB8AC3E}">
        <p14:creationId xmlns:p14="http://schemas.microsoft.com/office/powerpoint/2010/main" val="4118185994"/>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584" y="0"/>
            <a:ext cx="9371384" cy="1052736"/>
          </a:xfrm>
        </p:spPr>
        <p:txBody>
          <a:bodyPr/>
          <a:lstStyle/>
          <a:p>
            <a:r>
              <a:rPr lang="de-DE" sz="2000" b="1" dirty="0" smtClean="0">
                <a:solidFill>
                  <a:srgbClr val="21426D"/>
                </a:solidFill>
              </a:rPr>
              <a:t>Beispiel: Agrar-Klima-Park </a:t>
            </a:r>
            <a:r>
              <a:rPr lang="de-DE" sz="2000" b="1" dirty="0" err="1">
                <a:solidFill>
                  <a:srgbClr val="21426D"/>
                </a:solidFill>
              </a:rPr>
              <a:t>Belling</a:t>
            </a:r>
            <a:r>
              <a:rPr lang="de-DE" sz="2000" b="1" dirty="0">
                <a:solidFill>
                  <a:srgbClr val="21426D"/>
                </a:solidFill>
              </a:rPr>
              <a:t> </a:t>
            </a:r>
            <a:r>
              <a:rPr lang="de-DE" sz="2000" b="1" dirty="0" smtClean="0">
                <a:solidFill>
                  <a:srgbClr val="21426D"/>
                </a:solidFill>
              </a:rPr>
              <a:t/>
            </a:r>
            <a:br>
              <a:rPr lang="de-DE" sz="2000" b="1" dirty="0" smtClean="0">
                <a:solidFill>
                  <a:srgbClr val="21426D"/>
                </a:solidFill>
              </a:rPr>
            </a:br>
            <a:r>
              <a:rPr lang="de-DE" sz="2000" b="1" dirty="0" smtClean="0">
                <a:solidFill>
                  <a:srgbClr val="21426D"/>
                </a:solidFill>
              </a:rPr>
              <a:t>Agrargenossenschaft </a:t>
            </a:r>
            <a:r>
              <a:rPr lang="de-DE" sz="2000" b="1" dirty="0" err="1">
                <a:solidFill>
                  <a:srgbClr val="21426D"/>
                </a:solidFill>
              </a:rPr>
              <a:t>Jatznick</a:t>
            </a:r>
            <a:r>
              <a:rPr lang="de-DE" sz="2000" b="1" dirty="0">
                <a:solidFill>
                  <a:srgbClr val="21426D"/>
                </a:solidFill>
              </a:rPr>
              <a:t> </a:t>
            </a:r>
            <a:r>
              <a:rPr lang="de-DE" sz="2000" b="1" dirty="0" smtClean="0">
                <a:solidFill>
                  <a:srgbClr val="21426D"/>
                </a:solidFill>
              </a:rPr>
              <a:t>eG/Flächenagentur </a:t>
            </a:r>
            <a:r>
              <a:rPr lang="de-DE" sz="2000" b="1" dirty="0">
                <a:solidFill>
                  <a:srgbClr val="21426D"/>
                </a:solidFill>
              </a:rPr>
              <a:t>Mecklenburg-Vorpommern </a:t>
            </a:r>
            <a:r>
              <a:rPr lang="de-DE" sz="2000" b="1" dirty="0" smtClean="0">
                <a:solidFill>
                  <a:srgbClr val="21426D"/>
                </a:solidFill>
              </a:rPr>
              <a:t>GmbH,  Bearbeiter</a:t>
            </a:r>
            <a:r>
              <a:rPr lang="de-DE" sz="2000" b="1" dirty="0">
                <a:solidFill>
                  <a:srgbClr val="21426D"/>
                </a:solidFill>
              </a:rPr>
              <a:t>: Peter Markgraf </a:t>
            </a:r>
            <a:r>
              <a:rPr lang="de-DE" sz="2000" dirty="0" smtClean="0">
                <a:solidFill>
                  <a:srgbClr val="21426D"/>
                </a:solidFill>
              </a:rPr>
              <a:t/>
            </a:r>
            <a:br>
              <a:rPr lang="de-DE" sz="2000" dirty="0" smtClean="0">
                <a:solidFill>
                  <a:srgbClr val="21426D"/>
                </a:solidFill>
              </a:rPr>
            </a:br>
            <a:r>
              <a:rPr lang="de-DE" dirty="0"/>
              <a:t/>
            </a:r>
            <a:br>
              <a:rPr lang="de-DE" dirty="0"/>
            </a:br>
            <a:r>
              <a:rPr lang="de-DE" dirty="0"/>
              <a:t> </a:t>
            </a:r>
            <a:endParaRPr lang="de-DE" sz="2400" dirty="0">
              <a:solidFill>
                <a:srgbClr val="21426D"/>
              </a:solidFill>
            </a:endParaRPr>
          </a:p>
        </p:txBody>
      </p:sp>
      <p:pic>
        <p:nvPicPr>
          <p:cNvPr id="4" name="Grafik 3"/>
          <p:cNvPicPr>
            <a:picLocks noChangeAspect="1"/>
          </p:cNvPicPr>
          <p:nvPr/>
        </p:nvPicPr>
        <p:blipFill>
          <a:blip r:embed="rId2"/>
          <a:stretch>
            <a:fillRect/>
          </a:stretch>
        </p:blipFill>
        <p:spPr>
          <a:xfrm>
            <a:off x="0" y="1124744"/>
            <a:ext cx="7308304" cy="4685654"/>
          </a:xfrm>
          <a:prstGeom prst="rect">
            <a:avLst/>
          </a:prstGeom>
        </p:spPr>
      </p:pic>
      <p:sp>
        <p:nvSpPr>
          <p:cNvPr id="5" name="Textfeld 4"/>
          <p:cNvSpPr txBox="1"/>
          <p:nvPr/>
        </p:nvSpPr>
        <p:spPr>
          <a:xfrm>
            <a:off x="-36512" y="5780297"/>
            <a:ext cx="9144000" cy="892552"/>
          </a:xfrm>
          <a:prstGeom prst="rect">
            <a:avLst/>
          </a:prstGeom>
          <a:noFill/>
        </p:spPr>
        <p:txBody>
          <a:bodyPr wrap="square" rtlCol="0">
            <a:spAutoFit/>
          </a:bodyPr>
          <a:lstStyle/>
          <a:p>
            <a:r>
              <a:rPr lang="de-DE" sz="1300" dirty="0" smtClean="0">
                <a:solidFill>
                  <a:srgbClr val="21426D"/>
                </a:solidFill>
              </a:rPr>
              <a:t>Die </a:t>
            </a:r>
            <a:r>
              <a:rPr lang="de-DE" sz="1300" dirty="0">
                <a:solidFill>
                  <a:srgbClr val="21426D"/>
                </a:solidFill>
              </a:rPr>
              <a:t>Agrargenossenschaft </a:t>
            </a:r>
            <a:r>
              <a:rPr lang="de-DE" sz="1300" dirty="0" err="1">
                <a:solidFill>
                  <a:srgbClr val="21426D"/>
                </a:solidFill>
              </a:rPr>
              <a:t>Jatznick</a:t>
            </a:r>
            <a:r>
              <a:rPr lang="de-DE" sz="1300" dirty="0">
                <a:solidFill>
                  <a:srgbClr val="21426D"/>
                </a:solidFill>
              </a:rPr>
              <a:t> eG plant an ihrem Standort der Bio-Milchproduktion in 17309 </a:t>
            </a:r>
            <a:r>
              <a:rPr lang="de-DE" sz="1300" dirty="0" err="1">
                <a:solidFill>
                  <a:srgbClr val="21426D"/>
                </a:solidFill>
              </a:rPr>
              <a:t>Belling</a:t>
            </a:r>
            <a:r>
              <a:rPr lang="de-DE" sz="1300" dirty="0">
                <a:solidFill>
                  <a:srgbClr val="21426D"/>
                </a:solidFill>
              </a:rPr>
              <a:t> einen 40 ha großen Energiepark, welcher 20 MW Stromleistung aus Sonne und Wind ohne Einschränkung der Lebensmittelerzeugung erbringen wird. Neben der vollständigen Deckung des Eigenbedarfs für den landwirtschaftlichen Betrieb (Milchviehstall, Kälberaufzucht, Getreidelagerung) werden 90 % der Energie ins Netz eingespeist. </a:t>
            </a:r>
          </a:p>
        </p:txBody>
      </p:sp>
    </p:spTree>
    <p:extLst>
      <p:ext uri="{BB962C8B-B14F-4D97-AF65-F5344CB8AC3E}">
        <p14:creationId xmlns:p14="http://schemas.microsoft.com/office/powerpoint/2010/main" val="384827260"/>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0" y="1124744"/>
            <a:ext cx="8229600" cy="5544616"/>
          </a:xfrm>
        </p:spPr>
        <p:txBody>
          <a:bodyPr/>
          <a:lstStyle/>
          <a:p>
            <a:r>
              <a:rPr lang="de-DE" sz="1800" dirty="0" smtClean="0">
                <a:solidFill>
                  <a:srgbClr val="21426D"/>
                </a:solidFill>
              </a:rPr>
              <a:t>Erzeugen hochwertigen </a:t>
            </a:r>
            <a:r>
              <a:rPr lang="de-DE" sz="1800" b="1" dirty="0" smtClean="0">
                <a:solidFill>
                  <a:srgbClr val="21426D"/>
                </a:solidFill>
              </a:rPr>
              <a:t>Grundwassers</a:t>
            </a:r>
            <a:r>
              <a:rPr lang="de-DE" sz="1800" dirty="0" smtClean="0">
                <a:solidFill>
                  <a:srgbClr val="21426D"/>
                </a:solidFill>
              </a:rPr>
              <a:t> in Menge und Güte im Untergrund</a:t>
            </a:r>
            <a:endParaRPr lang="de-DE" sz="1800" dirty="0">
              <a:solidFill>
                <a:srgbClr val="21426D"/>
              </a:solidFill>
            </a:endParaRPr>
          </a:p>
          <a:p>
            <a:r>
              <a:rPr lang="de-DE" sz="1800" dirty="0" smtClean="0">
                <a:solidFill>
                  <a:srgbClr val="21426D"/>
                </a:solidFill>
              </a:rPr>
              <a:t>Progressive </a:t>
            </a:r>
            <a:r>
              <a:rPr lang="de-DE" sz="1800" dirty="0">
                <a:solidFill>
                  <a:srgbClr val="21426D"/>
                </a:solidFill>
              </a:rPr>
              <a:t>C-Speicherung (</a:t>
            </a:r>
            <a:r>
              <a:rPr lang="de-DE" sz="1800" b="1" dirty="0" smtClean="0">
                <a:solidFill>
                  <a:srgbClr val="21426D"/>
                </a:solidFill>
              </a:rPr>
              <a:t>Humusbildung</a:t>
            </a:r>
            <a:r>
              <a:rPr lang="de-DE" sz="1800" dirty="0" smtClean="0">
                <a:solidFill>
                  <a:srgbClr val="21426D"/>
                </a:solidFill>
              </a:rPr>
              <a:t>) im </a:t>
            </a:r>
            <a:r>
              <a:rPr lang="de-DE" sz="1800" dirty="0">
                <a:solidFill>
                  <a:srgbClr val="21426D"/>
                </a:solidFill>
              </a:rPr>
              <a:t>Boden durch Umwandlung von trockenem Acker in </a:t>
            </a:r>
            <a:r>
              <a:rPr lang="de-DE" sz="1800" dirty="0" smtClean="0">
                <a:solidFill>
                  <a:srgbClr val="21426D"/>
                </a:solidFill>
              </a:rPr>
              <a:t>Dauer-Weideland</a:t>
            </a:r>
            <a:endParaRPr lang="de-DE" sz="1800" dirty="0">
              <a:solidFill>
                <a:srgbClr val="21426D"/>
              </a:solidFill>
            </a:endParaRPr>
          </a:p>
          <a:p>
            <a:r>
              <a:rPr lang="de-DE" sz="1800" b="1" dirty="0" smtClean="0">
                <a:solidFill>
                  <a:srgbClr val="21426D"/>
                </a:solidFill>
              </a:rPr>
              <a:t>Beweidung</a:t>
            </a:r>
            <a:r>
              <a:rPr lang="de-DE" sz="1800" dirty="0" smtClean="0">
                <a:solidFill>
                  <a:srgbClr val="21426D"/>
                </a:solidFill>
              </a:rPr>
              <a:t> </a:t>
            </a:r>
            <a:r>
              <a:rPr lang="de-DE" sz="1800" dirty="0">
                <a:solidFill>
                  <a:srgbClr val="21426D"/>
                </a:solidFill>
              </a:rPr>
              <a:t>des </a:t>
            </a:r>
            <a:r>
              <a:rPr lang="de-DE" sz="1800" dirty="0" smtClean="0">
                <a:solidFill>
                  <a:srgbClr val="21426D"/>
                </a:solidFill>
              </a:rPr>
              <a:t>Aufwuchses </a:t>
            </a:r>
            <a:r>
              <a:rPr lang="de-DE" sz="1800" dirty="0">
                <a:solidFill>
                  <a:srgbClr val="21426D"/>
                </a:solidFill>
              </a:rPr>
              <a:t>(</a:t>
            </a:r>
            <a:r>
              <a:rPr lang="de-DE" sz="1800" dirty="0" smtClean="0">
                <a:solidFill>
                  <a:srgbClr val="21426D"/>
                </a:solidFill>
              </a:rPr>
              <a:t>Kleegras/Luzerne) </a:t>
            </a:r>
            <a:r>
              <a:rPr lang="de-DE" sz="1800" dirty="0">
                <a:solidFill>
                  <a:srgbClr val="21426D"/>
                </a:solidFill>
              </a:rPr>
              <a:t>mit Milchvieh und </a:t>
            </a:r>
            <a:r>
              <a:rPr lang="de-DE" sz="1800" dirty="0" smtClean="0">
                <a:solidFill>
                  <a:srgbClr val="21426D"/>
                </a:solidFill>
              </a:rPr>
              <a:t>Jungrindern (auch Heuerzeugung)</a:t>
            </a:r>
            <a:endParaRPr lang="de-DE" sz="1800" dirty="0">
              <a:solidFill>
                <a:srgbClr val="21426D"/>
              </a:solidFill>
            </a:endParaRPr>
          </a:p>
          <a:p>
            <a:r>
              <a:rPr lang="de-DE" sz="1800" b="1" dirty="0" err="1" smtClean="0">
                <a:solidFill>
                  <a:srgbClr val="21426D"/>
                </a:solidFill>
              </a:rPr>
              <a:t>Bifaziale</a:t>
            </a:r>
            <a:r>
              <a:rPr lang="de-DE" sz="1800" b="1" dirty="0" smtClean="0">
                <a:solidFill>
                  <a:srgbClr val="21426D"/>
                </a:solidFill>
              </a:rPr>
              <a:t> </a:t>
            </a:r>
            <a:r>
              <a:rPr lang="de-DE" sz="1800" b="1" dirty="0">
                <a:solidFill>
                  <a:srgbClr val="21426D"/>
                </a:solidFill>
              </a:rPr>
              <a:t>Solarmodule </a:t>
            </a:r>
            <a:r>
              <a:rPr lang="de-DE" sz="1800" dirty="0">
                <a:solidFill>
                  <a:srgbClr val="21426D"/>
                </a:solidFill>
              </a:rPr>
              <a:t>mit 12 m Reihenabstand (</a:t>
            </a:r>
            <a:r>
              <a:rPr lang="de-DE" sz="1800" dirty="0" smtClean="0">
                <a:solidFill>
                  <a:srgbClr val="21426D"/>
                </a:solidFill>
              </a:rPr>
              <a:t>Flächenversiegelung &lt;1</a:t>
            </a:r>
            <a:r>
              <a:rPr lang="de-DE" sz="1800" dirty="0">
                <a:solidFill>
                  <a:srgbClr val="21426D"/>
                </a:solidFill>
              </a:rPr>
              <a:t>%)</a:t>
            </a:r>
          </a:p>
          <a:p>
            <a:r>
              <a:rPr lang="de-DE" sz="1800" b="1" dirty="0" smtClean="0">
                <a:solidFill>
                  <a:srgbClr val="21426D"/>
                </a:solidFill>
              </a:rPr>
              <a:t>Kleinwindkraftanlagen</a:t>
            </a:r>
            <a:r>
              <a:rPr lang="de-DE" sz="1800" dirty="0" smtClean="0">
                <a:solidFill>
                  <a:srgbClr val="21426D"/>
                </a:solidFill>
              </a:rPr>
              <a:t> </a:t>
            </a:r>
            <a:r>
              <a:rPr lang="de-DE" sz="1800" dirty="0">
                <a:solidFill>
                  <a:srgbClr val="21426D"/>
                </a:solidFill>
              </a:rPr>
              <a:t>(bis 49 </a:t>
            </a:r>
            <a:r>
              <a:rPr lang="de-DE" sz="1800" dirty="0" smtClean="0">
                <a:solidFill>
                  <a:srgbClr val="21426D"/>
                </a:solidFill>
              </a:rPr>
              <a:t>m) bzw. Unterbau von Großwindkraftanlagen durch </a:t>
            </a:r>
            <a:r>
              <a:rPr lang="de-DE" sz="1800" dirty="0" err="1" smtClean="0">
                <a:solidFill>
                  <a:srgbClr val="21426D"/>
                </a:solidFill>
              </a:rPr>
              <a:t>bifaziale</a:t>
            </a:r>
            <a:r>
              <a:rPr lang="de-DE" sz="1800" dirty="0" smtClean="0">
                <a:solidFill>
                  <a:srgbClr val="21426D"/>
                </a:solidFill>
              </a:rPr>
              <a:t> Photovoltaik</a:t>
            </a:r>
          </a:p>
          <a:p>
            <a:endParaRPr lang="de-DE" sz="1800" dirty="0">
              <a:solidFill>
                <a:srgbClr val="21426D"/>
              </a:solidFill>
            </a:endParaRPr>
          </a:p>
          <a:p>
            <a:pPr marL="0" indent="0">
              <a:buNone/>
            </a:pPr>
            <a:r>
              <a:rPr lang="de-DE" sz="1800" b="1" dirty="0" smtClean="0">
                <a:solidFill>
                  <a:srgbClr val="21426D"/>
                </a:solidFill>
              </a:rPr>
              <a:t>Zusatzeffekte:</a:t>
            </a:r>
          </a:p>
          <a:p>
            <a:r>
              <a:rPr lang="de-DE" sz="1800" dirty="0" smtClean="0">
                <a:solidFill>
                  <a:srgbClr val="21426D"/>
                </a:solidFill>
              </a:rPr>
              <a:t>Erhöhung der Biodiversität in der Agrarlandschaft durch Spontanvegetation, insbesondere tiefwurzelnde Arten der Waldsteppenzone</a:t>
            </a:r>
          </a:p>
          <a:p>
            <a:r>
              <a:rPr lang="de-DE" sz="1800" dirty="0" smtClean="0">
                <a:solidFill>
                  <a:srgbClr val="21426D"/>
                </a:solidFill>
              </a:rPr>
              <a:t>Anreicherung der Landschaft mit Gehölzen (</a:t>
            </a:r>
            <a:r>
              <a:rPr lang="de-DE" sz="1800" dirty="0" err="1" smtClean="0">
                <a:solidFill>
                  <a:srgbClr val="21426D"/>
                </a:solidFill>
              </a:rPr>
              <a:t>Obstgehölzwildfluren</a:t>
            </a:r>
            <a:r>
              <a:rPr lang="de-DE" sz="1800" dirty="0">
                <a:solidFill>
                  <a:srgbClr val="21426D"/>
                </a:solidFill>
              </a:rPr>
              <a:t> </a:t>
            </a:r>
            <a:r>
              <a:rPr lang="de-DE" sz="1800" dirty="0" smtClean="0">
                <a:solidFill>
                  <a:srgbClr val="21426D"/>
                </a:solidFill>
              </a:rPr>
              <a:t>mit ihren Produkten: Blütenhonig, „</a:t>
            </a:r>
            <a:r>
              <a:rPr lang="de-DE" sz="1800" dirty="0" err="1" smtClean="0">
                <a:solidFill>
                  <a:srgbClr val="21426D"/>
                </a:solidFill>
              </a:rPr>
              <a:t>Ostmost</a:t>
            </a:r>
            <a:r>
              <a:rPr lang="de-DE" sz="1800" dirty="0" smtClean="0">
                <a:solidFill>
                  <a:srgbClr val="21426D"/>
                </a:solidFill>
              </a:rPr>
              <a:t>“,…)</a:t>
            </a:r>
          </a:p>
          <a:p>
            <a:r>
              <a:rPr lang="de-DE" sz="1800" dirty="0" smtClean="0">
                <a:solidFill>
                  <a:srgbClr val="21426D"/>
                </a:solidFill>
              </a:rPr>
              <a:t>Wiederentstehen einer touristisch interessanten, enkeltauglichen Kulturlandschaft mit Erzeugen regionaler ökologischer Produkte</a:t>
            </a:r>
          </a:p>
          <a:p>
            <a:r>
              <a:rPr lang="de-DE" sz="1800" dirty="0" smtClean="0">
                <a:solidFill>
                  <a:srgbClr val="21426D"/>
                </a:solidFill>
              </a:rPr>
              <a:t>Erhalt des Arbeitsplatzes gesunde Landschaft</a:t>
            </a:r>
            <a:endParaRPr lang="de-DE" sz="1800" dirty="0">
              <a:solidFill>
                <a:srgbClr val="21426D"/>
              </a:solidFill>
            </a:endParaRPr>
          </a:p>
          <a:p>
            <a:pPr marL="0" indent="0">
              <a:buNone/>
            </a:pPr>
            <a:endParaRPr lang="de-DE" sz="1600" b="1" dirty="0">
              <a:solidFill>
                <a:srgbClr val="21426D"/>
              </a:solidFill>
            </a:endParaRPr>
          </a:p>
        </p:txBody>
      </p:sp>
      <p:sp>
        <p:nvSpPr>
          <p:cNvPr id="2" name="Textfeld 1"/>
          <p:cNvSpPr txBox="1"/>
          <p:nvPr/>
        </p:nvSpPr>
        <p:spPr>
          <a:xfrm>
            <a:off x="323528" y="260648"/>
            <a:ext cx="7128792" cy="523220"/>
          </a:xfrm>
          <a:prstGeom prst="rect">
            <a:avLst/>
          </a:prstGeom>
          <a:noFill/>
        </p:spPr>
        <p:txBody>
          <a:bodyPr wrap="square" rtlCol="0">
            <a:spAutoFit/>
          </a:bodyPr>
          <a:lstStyle/>
          <a:p>
            <a:r>
              <a:rPr lang="de-DE" sz="2800" b="1" dirty="0">
                <a:solidFill>
                  <a:srgbClr val="21426D"/>
                </a:solidFill>
              </a:rPr>
              <a:t>Bündelung des Nutzens </a:t>
            </a:r>
            <a:r>
              <a:rPr lang="de-DE" sz="2800" b="1" dirty="0" smtClean="0">
                <a:solidFill>
                  <a:srgbClr val="21426D"/>
                </a:solidFill>
              </a:rPr>
              <a:t>in </a:t>
            </a:r>
            <a:r>
              <a:rPr lang="de-DE" sz="2800" b="1" dirty="0">
                <a:solidFill>
                  <a:srgbClr val="21426D"/>
                </a:solidFill>
              </a:rPr>
              <a:t>5 Etagen</a:t>
            </a:r>
            <a:r>
              <a:rPr lang="de-DE" sz="2800" b="1" dirty="0" smtClean="0">
                <a:solidFill>
                  <a:srgbClr val="21426D"/>
                </a:solidFill>
              </a:rPr>
              <a:t>:</a:t>
            </a:r>
            <a:endParaRPr lang="de-DE" sz="2800" b="1" dirty="0">
              <a:solidFill>
                <a:srgbClr val="21426D"/>
              </a:solidFill>
            </a:endParaRPr>
          </a:p>
        </p:txBody>
      </p:sp>
    </p:spTree>
    <p:extLst>
      <p:ext uri="{BB962C8B-B14F-4D97-AF65-F5344CB8AC3E}">
        <p14:creationId xmlns:p14="http://schemas.microsoft.com/office/powerpoint/2010/main" val="3877278065"/>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6323" name="Textfeld 1"/>
          <p:cNvSpPr txBox="1">
            <a:spLocks noChangeArrowheads="1"/>
          </p:cNvSpPr>
          <p:nvPr/>
        </p:nvSpPr>
        <p:spPr bwMode="auto">
          <a:xfrm>
            <a:off x="4417219" y="260648"/>
            <a:ext cx="42910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de-DE" sz="2400" b="1" dirty="0" smtClean="0">
                <a:solidFill>
                  <a:srgbClr val="21426D"/>
                </a:solidFill>
              </a:rPr>
              <a:t>Der Biosphäre mit uns Menschen eine Zukunft!</a:t>
            </a:r>
            <a:endParaRPr lang="de-DE" sz="2000" b="1" dirty="0">
              <a:solidFill>
                <a:srgbClr val="21426D"/>
              </a:solidFill>
            </a:endParaRPr>
          </a:p>
        </p:txBody>
      </p:sp>
      <p:sp>
        <p:nvSpPr>
          <p:cNvPr id="131076" name="Textfeld 2"/>
          <p:cNvSpPr txBox="1">
            <a:spLocks noChangeArrowheads="1"/>
          </p:cNvSpPr>
          <p:nvPr/>
        </p:nvSpPr>
        <p:spPr bwMode="auto">
          <a:xfrm>
            <a:off x="3067372" y="4459138"/>
            <a:ext cx="5753100" cy="554038"/>
          </a:xfrm>
          <a:prstGeom prst="rect">
            <a:avLst/>
          </a:prstGeom>
          <a:noFill/>
          <a:ln w="9525">
            <a:noFill/>
            <a:miter lim="800000"/>
            <a:headEnd/>
            <a:tailEnd/>
          </a:ln>
        </p:spPr>
        <p:txBody>
          <a:bodyPr wrap="none">
            <a:spAutoFit/>
          </a:bodyPr>
          <a:lstStyle/>
          <a:p>
            <a:pPr>
              <a:defRPr/>
            </a:pPr>
            <a:r>
              <a:rPr lang="de-DE" sz="2400" b="1" dirty="0">
                <a:solidFill>
                  <a:srgbClr val="002060"/>
                </a:solidFill>
              </a:rPr>
              <a:t>Vielen Dank für Ihre Aufmerksamkeit </a:t>
            </a:r>
            <a:r>
              <a:rPr lang="de-DE" sz="3000" b="1" dirty="0">
                <a:solidFill>
                  <a:schemeClr val="accent6"/>
                </a:solidFill>
              </a:rPr>
              <a:t>!</a:t>
            </a:r>
            <a:endParaRPr lang="de-DE" dirty="0">
              <a:solidFill>
                <a:schemeClr val="accent6"/>
              </a:solidFill>
            </a:endParaRPr>
          </a:p>
        </p:txBody>
      </p:sp>
      <p:sp>
        <p:nvSpPr>
          <p:cNvPr id="56325" name="Textfeld 4"/>
          <p:cNvSpPr txBox="1">
            <a:spLocks noChangeArrowheads="1"/>
          </p:cNvSpPr>
          <p:nvPr/>
        </p:nvSpPr>
        <p:spPr bwMode="auto">
          <a:xfrm>
            <a:off x="4251655" y="5857875"/>
            <a:ext cx="37768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de-DE" sz="2400" b="1" dirty="0" smtClean="0">
                <a:solidFill>
                  <a:schemeClr val="bg1"/>
                </a:solidFill>
              </a:rPr>
              <a:t>www.succow-stiftung.de</a:t>
            </a:r>
          </a:p>
        </p:txBody>
      </p:sp>
      <p:pic>
        <p:nvPicPr>
          <p:cNvPr id="3" name="Grafik 2"/>
          <p:cNvPicPr>
            <a:picLocks noChangeAspect="1"/>
          </p:cNvPicPr>
          <p:nvPr/>
        </p:nvPicPr>
        <p:blipFill>
          <a:blip r:embed="rId3"/>
          <a:stretch>
            <a:fillRect/>
          </a:stretch>
        </p:blipFill>
        <p:spPr>
          <a:xfrm>
            <a:off x="9393" y="3356992"/>
            <a:ext cx="2909347" cy="3501008"/>
          </a:xfrm>
          <a:prstGeom prst="rect">
            <a:avLst/>
          </a:prstGeom>
        </p:spPr>
      </p:pic>
    </p:spTree>
    <p:extLst>
      <p:ext uri="{BB962C8B-B14F-4D97-AF65-F5344CB8AC3E}">
        <p14:creationId xmlns:p14="http://schemas.microsoft.com/office/powerpoint/2010/main" val="2799897286"/>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20161107_Hamburger Gespräche_Umgang mit unserem Erdreich_Succow">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5_Standarddesign">
  <a:themeElements>
    <a:clrScheme name="4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6_Standarddesign">
  <a:themeElements>
    <a:clrScheme name="4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3_Standarddesign">
  <a:themeElements>
    <a:clrScheme name="4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1_Standarddesign">
  <a:themeElements>
    <a:clrScheme name="4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2_Standarddesign">
  <a:themeElements>
    <a:clrScheme name="4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20161107_Hamburger Gespräche_Umgang mit unserem Erdreich_Succow</Template>
  <TotalTime>0</TotalTime>
  <Words>1175</Words>
  <Application>Microsoft Office PowerPoint</Application>
  <PresentationFormat>Bildschirmpräsentation (4:3)</PresentationFormat>
  <Paragraphs>112</Paragraphs>
  <Slides>18</Slides>
  <Notes>3</Notes>
  <HiddenSlides>0</HiddenSlides>
  <MMClips>0</MMClips>
  <ScaleCrop>false</ScaleCrop>
  <HeadingPairs>
    <vt:vector size="6" baseType="variant">
      <vt:variant>
        <vt:lpstr>Verwendete Schriftarten</vt:lpstr>
      </vt:variant>
      <vt:variant>
        <vt:i4>2</vt:i4>
      </vt:variant>
      <vt:variant>
        <vt:lpstr>Design</vt:lpstr>
      </vt:variant>
      <vt:variant>
        <vt:i4>6</vt:i4>
      </vt:variant>
      <vt:variant>
        <vt:lpstr>Folientitel</vt:lpstr>
      </vt:variant>
      <vt:variant>
        <vt:i4>18</vt:i4>
      </vt:variant>
    </vt:vector>
  </HeadingPairs>
  <TitlesOfParts>
    <vt:vector size="26" baseType="lpstr">
      <vt:lpstr>Arial</vt:lpstr>
      <vt:lpstr>Arial Black</vt:lpstr>
      <vt:lpstr>20161107_Hamburger Gespräche_Umgang mit unserem Erdreich_Succow</vt:lpstr>
      <vt:lpstr>15_Standarddesign</vt:lpstr>
      <vt:lpstr>16_Standarddesign</vt:lpstr>
      <vt:lpstr>13_Standarddesign</vt:lpstr>
      <vt:lpstr>21_Standarddesign</vt:lpstr>
      <vt:lpstr>22_Standarddesign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Das System der Agrarindustrie ist nicht nachhaltig und wirtschaftlich, nicht zukunftsfähig </vt:lpstr>
      <vt:lpstr>PowerPoint-Präsentation</vt:lpstr>
      <vt:lpstr>PowerPoint-Präsentation</vt:lpstr>
      <vt:lpstr>PowerPoint-Präsentation</vt:lpstr>
      <vt:lpstr>PowerPoint-Präsentation</vt:lpstr>
      <vt:lpstr>PowerPoint-Präsentation</vt:lpstr>
      <vt:lpstr>Exkurs Alternative Energieerzeugung:  Photovoltaik und Windkraftanlage</vt:lpstr>
      <vt:lpstr>PowerPoint-Präsentation</vt:lpstr>
      <vt:lpstr>Beispiel: Agrar-Klima-Park Belling  Agrargenossenschaft Jatznick eG/Flächenagentur Mecklenburg-Vorpommern GmbH,  Bearbeiter: Peter Markgraf    </vt:lpstr>
      <vt:lpstr>PowerPoint-Präsentation</vt:lpstr>
      <vt:lpstr>PowerPoint-Präsentation</vt:lpstr>
    </vt:vector>
  </TitlesOfParts>
  <Company>Botanisches Institut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René Fronczek</dc:creator>
  <cp:lastModifiedBy>Verena Seitz</cp:lastModifiedBy>
  <cp:revision>475</cp:revision>
  <cp:lastPrinted>2022-09-22T09:01:24Z</cp:lastPrinted>
  <dcterms:created xsi:type="dcterms:W3CDTF">2006-04-11T08:14:45Z</dcterms:created>
  <dcterms:modified xsi:type="dcterms:W3CDTF">2022-10-10T07:40:26Z</dcterms:modified>
</cp:coreProperties>
</file>